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4.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8"/>
  </p:notesMasterIdLst>
  <p:sldIdLst>
    <p:sldId id="256" r:id="rId5"/>
    <p:sldId id="259" r:id="rId6"/>
    <p:sldId id="260" r:id="rId7"/>
    <p:sldId id="263"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61" r:id="rId25"/>
    <p:sldId id="293" r:id="rId26"/>
    <p:sldId id="284" r:id="rId27"/>
    <p:sldId id="264" r:id="rId28"/>
    <p:sldId id="283" r:id="rId29"/>
    <p:sldId id="288" r:id="rId30"/>
    <p:sldId id="287" r:id="rId31"/>
    <p:sldId id="289" r:id="rId32"/>
    <p:sldId id="294" r:id="rId33"/>
    <p:sldId id="282" r:id="rId34"/>
    <p:sldId id="290" r:id="rId35"/>
    <p:sldId id="292" r:id="rId36"/>
    <p:sldId id="262"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008080"/>
    <a:srgbClr val="003399"/>
    <a:srgbClr val="003366"/>
    <a:srgbClr val="009999"/>
    <a:srgbClr val="339966"/>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89E051-A7BE-4CD9-AD5D-3E342BCF6F84}" v="4" dt="2021-05-31T12:43:59.1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818" autoAdjust="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683F92-39EA-4D53-A578-EAF24BE69EFD}" type="datetimeFigureOut">
              <a:rPr lang="nl-NL" smtClean="0"/>
              <a:t>4-2-2022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DE43E0-C42D-497C-8213-387674AB1B25}" type="slidenum">
              <a:rPr lang="nl-NL" smtClean="0"/>
              <a:t>‹nr.›</a:t>
            </a:fld>
            <a:endParaRPr lang="nl-NL"/>
          </a:p>
        </p:txBody>
      </p:sp>
    </p:spTree>
    <p:extLst>
      <p:ext uri="{BB962C8B-B14F-4D97-AF65-F5344CB8AC3E}">
        <p14:creationId xmlns:p14="http://schemas.microsoft.com/office/powerpoint/2010/main" val="1138989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Maatschappelijke Zorg 1 (</a:t>
            </a:r>
            <a:r>
              <a:rPr lang="nl-NL" dirty="0" err="1"/>
              <a:t>Angerenstein</a:t>
            </a:r>
            <a:r>
              <a:rPr lang="nl-NL" dirty="0"/>
              <a:t>), thema 6.3</a:t>
            </a:r>
          </a:p>
        </p:txBody>
      </p:sp>
      <p:sp>
        <p:nvSpPr>
          <p:cNvPr id="4" name="Tijdelijke aanduiding voor dianummer 3"/>
          <p:cNvSpPr>
            <a:spLocks noGrp="1"/>
          </p:cNvSpPr>
          <p:nvPr>
            <p:ph type="sldNum" sz="quarter" idx="5"/>
          </p:nvPr>
        </p:nvSpPr>
        <p:spPr/>
        <p:txBody>
          <a:bodyPr/>
          <a:lstStyle/>
          <a:p>
            <a:fld id="{18DE43E0-C42D-497C-8213-387674AB1B25}" type="slidenum">
              <a:rPr lang="nl-NL" smtClean="0"/>
              <a:t>24</a:t>
            </a:fld>
            <a:endParaRPr lang="nl-NL"/>
          </a:p>
        </p:txBody>
      </p:sp>
    </p:spTree>
    <p:extLst>
      <p:ext uri="{BB962C8B-B14F-4D97-AF65-F5344CB8AC3E}">
        <p14:creationId xmlns:p14="http://schemas.microsoft.com/office/powerpoint/2010/main" val="73625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Maatschappelijke Zorg 1 (</a:t>
            </a:r>
            <a:r>
              <a:rPr lang="nl-NL" dirty="0" err="1"/>
              <a:t>Angerenstein</a:t>
            </a:r>
            <a:r>
              <a:rPr lang="nl-NL" dirty="0"/>
              <a:t>), thema 6.3</a:t>
            </a:r>
          </a:p>
          <a:p>
            <a:endParaRPr lang="nl-NL" dirty="0"/>
          </a:p>
        </p:txBody>
      </p:sp>
      <p:sp>
        <p:nvSpPr>
          <p:cNvPr id="4" name="Tijdelijke aanduiding voor dianummer 3"/>
          <p:cNvSpPr>
            <a:spLocks noGrp="1"/>
          </p:cNvSpPr>
          <p:nvPr>
            <p:ph type="sldNum" sz="quarter" idx="5"/>
          </p:nvPr>
        </p:nvSpPr>
        <p:spPr/>
        <p:txBody>
          <a:bodyPr/>
          <a:lstStyle/>
          <a:p>
            <a:fld id="{18DE43E0-C42D-497C-8213-387674AB1B25}" type="slidenum">
              <a:rPr lang="nl-NL" smtClean="0"/>
              <a:t>25</a:t>
            </a:fld>
            <a:endParaRPr lang="nl-NL"/>
          </a:p>
        </p:txBody>
      </p:sp>
    </p:spTree>
    <p:extLst>
      <p:ext uri="{BB962C8B-B14F-4D97-AF65-F5344CB8AC3E}">
        <p14:creationId xmlns:p14="http://schemas.microsoft.com/office/powerpoint/2010/main" val="2541320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Praktijkboek voor leraren. Professionele ontwikkeling op de werkplek. (Walter Geerts, Joke van Balen &amp; Wybe Postma)</a:t>
            </a:r>
          </a:p>
        </p:txBody>
      </p:sp>
      <p:sp>
        <p:nvSpPr>
          <p:cNvPr id="4" name="Tijdelijke aanduiding voor dianummer 3"/>
          <p:cNvSpPr>
            <a:spLocks noGrp="1"/>
          </p:cNvSpPr>
          <p:nvPr>
            <p:ph type="sldNum" sz="quarter" idx="5"/>
          </p:nvPr>
        </p:nvSpPr>
        <p:spPr/>
        <p:txBody>
          <a:bodyPr/>
          <a:lstStyle/>
          <a:p>
            <a:fld id="{18DE43E0-C42D-497C-8213-387674AB1B25}" type="slidenum">
              <a:rPr lang="nl-NL" smtClean="0"/>
              <a:t>26</a:t>
            </a:fld>
            <a:endParaRPr lang="nl-NL"/>
          </a:p>
        </p:txBody>
      </p:sp>
    </p:spTree>
    <p:extLst>
      <p:ext uri="{BB962C8B-B14F-4D97-AF65-F5344CB8AC3E}">
        <p14:creationId xmlns:p14="http://schemas.microsoft.com/office/powerpoint/2010/main" val="4248610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Maatschappelijke Zorg 1 (</a:t>
            </a:r>
            <a:r>
              <a:rPr lang="nl-NL" dirty="0" err="1"/>
              <a:t>Angerenstein</a:t>
            </a:r>
            <a:r>
              <a:rPr lang="nl-NL" dirty="0"/>
              <a:t>), thema 6.3</a:t>
            </a:r>
          </a:p>
          <a:p>
            <a:r>
              <a:rPr lang="nl-NL" dirty="0"/>
              <a:t>http://www.monsterboardblog.nl/tien-tips-om-je-personeel-te-motiveren/</a:t>
            </a:r>
          </a:p>
        </p:txBody>
      </p:sp>
      <p:sp>
        <p:nvSpPr>
          <p:cNvPr id="4" name="Tijdelijke aanduiding voor dianummer 3"/>
          <p:cNvSpPr>
            <a:spLocks noGrp="1"/>
          </p:cNvSpPr>
          <p:nvPr>
            <p:ph type="sldNum" sz="quarter" idx="5"/>
          </p:nvPr>
        </p:nvSpPr>
        <p:spPr/>
        <p:txBody>
          <a:bodyPr/>
          <a:lstStyle/>
          <a:p>
            <a:fld id="{18DE43E0-C42D-497C-8213-387674AB1B25}" type="slidenum">
              <a:rPr lang="nl-NL" smtClean="0"/>
              <a:t>27</a:t>
            </a:fld>
            <a:endParaRPr lang="nl-NL"/>
          </a:p>
        </p:txBody>
      </p:sp>
    </p:spTree>
    <p:extLst>
      <p:ext uri="{BB962C8B-B14F-4D97-AF65-F5344CB8AC3E}">
        <p14:creationId xmlns:p14="http://schemas.microsoft.com/office/powerpoint/2010/main" val="3457906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dirty="0"/>
              <a:t>Gedrag is te voorspellen. Na veel onderzoek ontdekte een team van Amerikaanse psychologen - waaronder Timothy </a:t>
            </a:r>
            <a:r>
              <a:rPr lang="nl-NL" b="0" dirty="0" err="1"/>
              <a:t>Leary</a:t>
            </a:r>
            <a:r>
              <a:rPr lang="nl-NL" b="0" dirty="0"/>
              <a:t> - dat bepaald gedrag een bepaalde reactie oproept. Dit laat zien dat de manier waarop mensen reageren in veel gevallen te voorspellen en te beïnvloeden 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0" dirty="0"/>
          </a:p>
          <a:p>
            <a:r>
              <a:rPr lang="nl-NL" dirty="0"/>
              <a:t>https://www.coachcenter.nl/inspiratie/de-roos-van-leary-beinvloed-anderen-begin-bij-jezelf/</a:t>
            </a:r>
          </a:p>
        </p:txBody>
      </p:sp>
      <p:sp>
        <p:nvSpPr>
          <p:cNvPr id="4" name="Tijdelijke aanduiding voor dianummer 3"/>
          <p:cNvSpPr>
            <a:spLocks noGrp="1"/>
          </p:cNvSpPr>
          <p:nvPr>
            <p:ph type="sldNum" sz="quarter" idx="5"/>
          </p:nvPr>
        </p:nvSpPr>
        <p:spPr/>
        <p:txBody>
          <a:bodyPr/>
          <a:lstStyle/>
          <a:p>
            <a:fld id="{A9E8C1B9-C202-4885-895A-C14861A13A46}" type="slidenum">
              <a:rPr lang="nl-NL" smtClean="0"/>
              <a:t>29</a:t>
            </a:fld>
            <a:endParaRPr lang="nl-NL"/>
          </a:p>
        </p:txBody>
      </p:sp>
    </p:spTree>
    <p:extLst>
      <p:ext uri="{BB962C8B-B14F-4D97-AF65-F5344CB8AC3E}">
        <p14:creationId xmlns:p14="http://schemas.microsoft.com/office/powerpoint/2010/main" val="1616841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Als extra uitdaging kunnen de deelnemers bijv. proberen een PowerPoint te maken, filmpje op te nemen, </a:t>
            </a:r>
            <a:r>
              <a:rPr lang="nl-NL" dirty="0" err="1"/>
              <a:t>Kahoot</a:t>
            </a:r>
            <a:r>
              <a:rPr lang="nl-NL" dirty="0"/>
              <a:t>! af te nemen etc. Het kan niet gek genoeg.</a:t>
            </a:r>
          </a:p>
        </p:txBody>
      </p:sp>
      <p:sp>
        <p:nvSpPr>
          <p:cNvPr id="4" name="Tijdelijke aanduiding voor dianummer 3"/>
          <p:cNvSpPr>
            <a:spLocks noGrp="1"/>
          </p:cNvSpPr>
          <p:nvPr>
            <p:ph type="sldNum" sz="quarter" idx="5"/>
          </p:nvPr>
        </p:nvSpPr>
        <p:spPr/>
        <p:txBody>
          <a:bodyPr/>
          <a:lstStyle/>
          <a:p>
            <a:fld id="{18DE43E0-C42D-497C-8213-387674AB1B25}" type="slidenum">
              <a:rPr lang="nl-NL" smtClean="0"/>
              <a:t>32</a:t>
            </a:fld>
            <a:endParaRPr lang="nl-NL"/>
          </a:p>
        </p:txBody>
      </p:sp>
    </p:spTree>
    <p:extLst>
      <p:ext uri="{BB962C8B-B14F-4D97-AF65-F5344CB8AC3E}">
        <p14:creationId xmlns:p14="http://schemas.microsoft.com/office/powerpoint/2010/main" val="534551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nl-NL"/>
              <a:t>Klik om stijl te bewerken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lvl1pPr algn="l">
              <a:defRPr/>
            </a:lvl1pPr>
          </a:lstStyle>
          <a:p>
            <a:fld id="{5F654C8D-70CD-4F89-AB3E-A01D8B818555}" type="datetimeFigureOut">
              <a:rPr lang="nl-NL" smtClean="0"/>
              <a:t>4-2-2022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FB42385-E5FA-4C0C-B644-26C4DE4400D1}" type="slidenum">
              <a:rPr lang="nl-NL" smtClean="0"/>
              <a:t>‹nr.›</a:t>
            </a:fld>
            <a:endParaRPr lang="nl-NL"/>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5828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F654C8D-70CD-4F89-AB3E-A01D8B818555}" type="datetimeFigureOut">
              <a:rPr lang="nl-NL" smtClean="0"/>
              <a:t>4-2-2022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FB42385-E5FA-4C0C-B644-26C4DE4400D1}" type="slidenum">
              <a:rPr lang="nl-NL" smtClean="0"/>
              <a:t>‹nr.›</a:t>
            </a:fld>
            <a:endParaRPr lang="nl-NL"/>
          </a:p>
        </p:txBody>
      </p:sp>
    </p:spTree>
    <p:extLst>
      <p:ext uri="{BB962C8B-B14F-4D97-AF65-F5344CB8AC3E}">
        <p14:creationId xmlns:p14="http://schemas.microsoft.com/office/powerpoint/2010/main" val="2556151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nl-NL"/>
              <a:t>Klik om stijl te bewerken</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F654C8D-70CD-4F89-AB3E-A01D8B818555}" type="datetimeFigureOut">
              <a:rPr lang="nl-NL" smtClean="0"/>
              <a:t>4-2-2022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FB42385-E5FA-4C0C-B644-26C4DE4400D1}" type="slidenum">
              <a:rPr lang="nl-NL" smtClean="0"/>
              <a:t>‹nr.›</a:t>
            </a:fld>
            <a:endParaRPr lang="nl-NL"/>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1686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F654C8D-70CD-4F89-AB3E-A01D8B818555}" type="datetimeFigureOut">
              <a:rPr lang="nl-NL" smtClean="0"/>
              <a:t>4-2-2022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FB42385-E5FA-4C0C-B644-26C4DE4400D1}" type="slidenum">
              <a:rPr lang="nl-NL" smtClean="0"/>
              <a:t>‹nr.›</a:t>
            </a:fld>
            <a:endParaRPr lang="nl-NL"/>
          </a:p>
        </p:txBody>
      </p:sp>
    </p:spTree>
    <p:extLst>
      <p:ext uri="{BB962C8B-B14F-4D97-AF65-F5344CB8AC3E}">
        <p14:creationId xmlns:p14="http://schemas.microsoft.com/office/powerpoint/2010/main" val="440036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nl-NL"/>
              <a:t>Klik om stijl te bewerken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5F654C8D-70CD-4F89-AB3E-A01D8B818555}" type="datetimeFigureOut">
              <a:rPr lang="nl-NL" smtClean="0"/>
              <a:t>4-2-2022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FB42385-E5FA-4C0C-B644-26C4DE4400D1}" type="slidenum">
              <a:rPr lang="nl-NL" smtClean="0"/>
              <a:t>‹nr.›</a:t>
            </a:fld>
            <a:endParaRPr lang="nl-NL"/>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4599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nl-NL"/>
              <a:t>Klik om stijl te bewerken</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5F654C8D-70CD-4F89-AB3E-A01D8B818555}" type="datetimeFigureOut">
              <a:rPr lang="nl-NL" smtClean="0"/>
              <a:t>4-2-2022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FB42385-E5FA-4C0C-B644-26C4DE4400D1}" type="slidenum">
              <a:rPr lang="nl-NL" smtClean="0"/>
              <a:t>‹nr.›</a:t>
            </a:fld>
            <a:endParaRPr lang="nl-NL"/>
          </a:p>
        </p:txBody>
      </p:sp>
    </p:spTree>
    <p:extLst>
      <p:ext uri="{BB962C8B-B14F-4D97-AF65-F5344CB8AC3E}">
        <p14:creationId xmlns:p14="http://schemas.microsoft.com/office/powerpoint/2010/main" val="2820780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nl-NL"/>
              <a:t>Klik om stijl te bewerken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nl-NL"/>
              <a:t>Klikken om de tekststijl van het model te bewerken</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F654C8D-70CD-4F89-AB3E-A01D8B818555}" type="datetimeFigureOut">
              <a:rPr lang="nl-NL" smtClean="0"/>
              <a:t>4-2-2022</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FFB42385-E5FA-4C0C-B644-26C4DE4400D1}" type="slidenum">
              <a:rPr lang="nl-NL" smtClean="0"/>
              <a:t>‹nr.›</a:t>
            </a:fld>
            <a:endParaRPr lang="nl-NL"/>
          </a:p>
        </p:txBody>
      </p:sp>
    </p:spTree>
    <p:extLst>
      <p:ext uri="{BB962C8B-B14F-4D97-AF65-F5344CB8AC3E}">
        <p14:creationId xmlns:p14="http://schemas.microsoft.com/office/powerpoint/2010/main" val="2496496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5F654C8D-70CD-4F89-AB3E-A01D8B818555}" type="datetimeFigureOut">
              <a:rPr lang="nl-NL" smtClean="0"/>
              <a:t>4-2-2022</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FFB42385-E5FA-4C0C-B644-26C4DE4400D1}" type="slidenum">
              <a:rPr lang="nl-NL" smtClean="0"/>
              <a:t>‹nr.›</a:t>
            </a:fld>
            <a:endParaRPr lang="nl-NL"/>
          </a:p>
        </p:txBody>
      </p:sp>
    </p:spTree>
    <p:extLst>
      <p:ext uri="{BB962C8B-B14F-4D97-AF65-F5344CB8AC3E}">
        <p14:creationId xmlns:p14="http://schemas.microsoft.com/office/powerpoint/2010/main" val="445527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654C8D-70CD-4F89-AB3E-A01D8B818555}" type="datetimeFigureOut">
              <a:rPr lang="nl-NL" smtClean="0"/>
              <a:t>4-2-2022</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FFB42385-E5FA-4C0C-B644-26C4DE4400D1}" type="slidenum">
              <a:rPr lang="nl-NL" smtClean="0"/>
              <a:t>‹nr.›</a:t>
            </a:fld>
            <a:endParaRPr lang="nl-NL"/>
          </a:p>
        </p:txBody>
      </p:sp>
    </p:spTree>
    <p:extLst>
      <p:ext uri="{BB962C8B-B14F-4D97-AF65-F5344CB8AC3E}">
        <p14:creationId xmlns:p14="http://schemas.microsoft.com/office/powerpoint/2010/main" val="3271972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nl-NL"/>
              <a:t>Klik om stijl te bewerken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5F654C8D-70CD-4F89-AB3E-A01D8B818555}" type="datetimeFigureOut">
              <a:rPr lang="nl-NL" smtClean="0"/>
              <a:t>4-2-2022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FB42385-E5FA-4C0C-B644-26C4DE4400D1}" type="slidenum">
              <a:rPr lang="nl-NL" smtClean="0"/>
              <a:t>‹nr.›</a:t>
            </a:fld>
            <a:endParaRPr lang="nl-NL"/>
          </a:p>
        </p:txBody>
      </p:sp>
    </p:spTree>
    <p:extLst>
      <p:ext uri="{BB962C8B-B14F-4D97-AF65-F5344CB8AC3E}">
        <p14:creationId xmlns:p14="http://schemas.microsoft.com/office/powerpoint/2010/main" val="1064839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nl-NL"/>
              <a:t>Klik om stijl te bewerken</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5F654C8D-70CD-4F89-AB3E-A01D8B818555}" type="datetimeFigureOut">
              <a:rPr lang="nl-NL" smtClean="0"/>
              <a:t>4-2-2022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FB42385-E5FA-4C0C-B644-26C4DE4400D1}" type="slidenum">
              <a:rPr lang="nl-NL" smtClean="0"/>
              <a:t>‹nr.›</a:t>
            </a:fld>
            <a:endParaRPr lang="nl-NL"/>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1126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5F654C8D-70CD-4F89-AB3E-A01D8B818555}" type="datetimeFigureOut">
              <a:rPr lang="nl-NL" smtClean="0"/>
              <a:t>4-2-2022</a:t>
            </a:fld>
            <a:endParaRPr lang="nl-NL"/>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nl-NL"/>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FFB42385-E5FA-4C0C-B644-26C4DE4400D1}" type="slidenum">
              <a:rPr lang="nl-NL" smtClean="0"/>
              <a:t>‹nr.›</a:t>
            </a:fld>
            <a:endParaRPr lang="nl-NL"/>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91810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automaat&#10;&#10;Automatisch gegenereerde beschrijving">
            <a:extLst>
              <a:ext uri="{FF2B5EF4-FFF2-40B4-BE49-F238E27FC236}">
                <a16:creationId xmlns:a16="http://schemas.microsoft.com/office/drawing/2014/main" id="{A486BC10-1793-497D-A1EB-F3BECD51BB0F}"/>
              </a:ext>
            </a:extLst>
          </p:cNvPr>
          <p:cNvPicPr>
            <a:picLocks noChangeAspect="1"/>
          </p:cNvPicPr>
          <p:nvPr/>
        </p:nvPicPr>
        <p:blipFill rotWithShape="1">
          <a:blip r:embed="rId2">
            <a:extLst>
              <a:ext uri="{28A0092B-C50C-407E-A947-70E740481C1C}">
                <a14:useLocalDpi xmlns:a14="http://schemas.microsoft.com/office/drawing/2010/main" val="0"/>
              </a:ext>
            </a:extLst>
          </a:blip>
          <a:srcRect l="4287" t="17301" b="1876"/>
          <a:stretch/>
        </p:blipFill>
        <p:spPr>
          <a:xfrm>
            <a:off x="0" y="0"/>
            <a:ext cx="12192000" cy="6858000"/>
          </a:xfrm>
          <a:prstGeom prst="rect">
            <a:avLst/>
          </a:prstGeom>
        </p:spPr>
      </p:pic>
      <p:sp>
        <p:nvSpPr>
          <p:cNvPr id="6" name="Titel 1">
            <a:extLst>
              <a:ext uri="{FF2B5EF4-FFF2-40B4-BE49-F238E27FC236}">
                <a16:creationId xmlns:a16="http://schemas.microsoft.com/office/drawing/2014/main" id="{EB0006E5-4DBF-410F-A3E4-43CB7D4781A2}"/>
              </a:ext>
            </a:extLst>
          </p:cNvPr>
          <p:cNvSpPr txBox="1">
            <a:spLocks/>
          </p:cNvSpPr>
          <p:nvPr/>
        </p:nvSpPr>
        <p:spPr>
          <a:xfrm>
            <a:off x="2011553" y="1929384"/>
            <a:ext cx="9720072" cy="1499616"/>
          </a:xfrm>
          <a:prstGeom prst="rect">
            <a:avLst/>
          </a:prstGeom>
        </p:spPr>
        <p:txBody>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pPr algn="r"/>
            <a:r>
              <a:rPr lang="nl-NL" sz="4400" dirty="0">
                <a:solidFill>
                  <a:schemeClr val="accent2">
                    <a:lumMod val="20000"/>
                    <a:lumOff val="80000"/>
                  </a:schemeClr>
                </a:solidFill>
              </a:rPr>
              <a:t>Scholing Digicoach</a:t>
            </a:r>
          </a:p>
          <a:p>
            <a:pPr algn="r"/>
            <a:r>
              <a:rPr lang="nl-NL" sz="2400" dirty="0">
                <a:solidFill>
                  <a:schemeClr val="accent2">
                    <a:lumMod val="20000"/>
                    <a:lumOff val="80000"/>
                  </a:schemeClr>
                </a:solidFill>
              </a:rPr>
              <a:t>Bijeenkomst #3</a:t>
            </a:r>
          </a:p>
        </p:txBody>
      </p:sp>
    </p:spTree>
    <p:extLst>
      <p:ext uri="{BB962C8B-B14F-4D97-AF65-F5344CB8AC3E}">
        <p14:creationId xmlns:p14="http://schemas.microsoft.com/office/powerpoint/2010/main" val="2238997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Omgaan met dilemma's: niet kiezen maar overstijgen - Management Impact">
            <a:extLst>
              <a:ext uri="{FF2B5EF4-FFF2-40B4-BE49-F238E27FC236}">
                <a16:creationId xmlns:a16="http://schemas.microsoft.com/office/drawing/2014/main" id="{3C523754-13F9-43B1-8652-44ADDF6FEEA0}"/>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20710" t="222" b="-22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CF3CFCAE-0C1C-4396-9228-E46176C0DD69}"/>
              </a:ext>
            </a:extLst>
          </p:cNvPr>
          <p:cNvSpPr>
            <a:spLocks noGrp="1"/>
          </p:cNvSpPr>
          <p:nvPr>
            <p:ph idx="4294967295"/>
          </p:nvPr>
        </p:nvSpPr>
        <p:spPr>
          <a:xfrm>
            <a:off x="7333488" y="2312985"/>
            <a:ext cx="4402138" cy="838200"/>
          </a:xfrm>
          <a:ln>
            <a:noFill/>
          </a:ln>
        </p:spPr>
        <p:txBody>
          <a:bodyPr>
            <a:normAutofit/>
          </a:bodyPr>
          <a:lstStyle/>
          <a:p>
            <a:pPr algn="ctr"/>
            <a:r>
              <a:rPr lang="nl-NL" sz="3200" dirty="0">
                <a:solidFill>
                  <a:srgbClr val="009999"/>
                </a:solidFill>
              </a:rPr>
              <a:t>Grappig</a:t>
            </a:r>
          </a:p>
        </p:txBody>
      </p:sp>
      <p:sp>
        <p:nvSpPr>
          <p:cNvPr id="4" name="Tijdelijke aanduiding voor inhoud 2">
            <a:extLst>
              <a:ext uri="{FF2B5EF4-FFF2-40B4-BE49-F238E27FC236}">
                <a16:creationId xmlns:a16="http://schemas.microsoft.com/office/drawing/2014/main" id="{F0F084BB-5784-4D80-9B31-167306A093C1}"/>
              </a:ext>
            </a:extLst>
          </p:cNvPr>
          <p:cNvSpPr txBox="1">
            <a:spLocks/>
          </p:cNvSpPr>
          <p:nvPr/>
        </p:nvSpPr>
        <p:spPr>
          <a:xfrm>
            <a:off x="7333488" y="4265926"/>
            <a:ext cx="4401312" cy="1106174"/>
          </a:xfrm>
          <a:prstGeom prst="rect">
            <a:avLst/>
          </a:prstGeom>
          <a:ln>
            <a:no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nl-NL" sz="3200" dirty="0">
                <a:solidFill>
                  <a:srgbClr val="009999"/>
                </a:solidFill>
              </a:rPr>
              <a:t>Sportief</a:t>
            </a:r>
          </a:p>
        </p:txBody>
      </p:sp>
      <p:sp>
        <p:nvSpPr>
          <p:cNvPr id="5" name="Tijdelijke aanduiding voor inhoud 2">
            <a:extLst>
              <a:ext uri="{FF2B5EF4-FFF2-40B4-BE49-F238E27FC236}">
                <a16:creationId xmlns:a16="http://schemas.microsoft.com/office/drawing/2014/main" id="{9EFE543C-8DDA-41C2-BF72-9E4AA8A78F0A}"/>
              </a:ext>
            </a:extLst>
          </p:cNvPr>
          <p:cNvSpPr txBox="1">
            <a:spLocks/>
          </p:cNvSpPr>
          <p:nvPr/>
        </p:nvSpPr>
        <p:spPr>
          <a:xfrm>
            <a:off x="8993123" y="3327081"/>
            <a:ext cx="1082041" cy="535306"/>
          </a:xfrm>
          <a:prstGeom prst="rect">
            <a:avLst/>
          </a:prstGeom>
          <a:ln>
            <a:no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nl-NL" sz="2800" dirty="0">
                <a:solidFill>
                  <a:srgbClr val="009999"/>
                </a:solidFill>
              </a:rPr>
              <a:t>of ..</a:t>
            </a:r>
          </a:p>
        </p:txBody>
      </p:sp>
    </p:spTree>
    <p:extLst>
      <p:ext uri="{BB962C8B-B14F-4D97-AF65-F5344CB8AC3E}">
        <p14:creationId xmlns:p14="http://schemas.microsoft.com/office/powerpoint/2010/main" val="674104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Omgaan met dilemma's: niet kiezen maar overstijgen - Management Impact">
            <a:extLst>
              <a:ext uri="{FF2B5EF4-FFF2-40B4-BE49-F238E27FC236}">
                <a16:creationId xmlns:a16="http://schemas.microsoft.com/office/drawing/2014/main" id="{3C523754-13F9-43B1-8652-44ADDF6FEEA0}"/>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20710" t="222" b="-22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CF3CFCAE-0C1C-4396-9228-E46176C0DD69}"/>
              </a:ext>
            </a:extLst>
          </p:cNvPr>
          <p:cNvSpPr>
            <a:spLocks noGrp="1"/>
          </p:cNvSpPr>
          <p:nvPr>
            <p:ph idx="4294967295"/>
          </p:nvPr>
        </p:nvSpPr>
        <p:spPr>
          <a:xfrm>
            <a:off x="7333488" y="2312985"/>
            <a:ext cx="4402138" cy="838200"/>
          </a:xfrm>
          <a:ln>
            <a:noFill/>
          </a:ln>
        </p:spPr>
        <p:txBody>
          <a:bodyPr>
            <a:normAutofit/>
          </a:bodyPr>
          <a:lstStyle/>
          <a:p>
            <a:pPr algn="ctr"/>
            <a:r>
              <a:rPr lang="nl-NL" sz="3200" dirty="0">
                <a:solidFill>
                  <a:srgbClr val="009999"/>
                </a:solidFill>
              </a:rPr>
              <a:t>Positief</a:t>
            </a:r>
          </a:p>
        </p:txBody>
      </p:sp>
      <p:sp>
        <p:nvSpPr>
          <p:cNvPr id="4" name="Tijdelijke aanduiding voor inhoud 2">
            <a:extLst>
              <a:ext uri="{FF2B5EF4-FFF2-40B4-BE49-F238E27FC236}">
                <a16:creationId xmlns:a16="http://schemas.microsoft.com/office/drawing/2014/main" id="{F0F084BB-5784-4D80-9B31-167306A093C1}"/>
              </a:ext>
            </a:extLst>
          </p:cNvPr>
          <p:cNvSpPr txBox="1">
            <a:spLocks/>
          </p:cNvSpPr>
          <p:nvPr/>
        </p:nvSpPr>
        <p:spPr>
          <a:xfrm>
            <a:off x="7333488" y="4265926"/>
            <a:ext cx="4401312" cy="1106174"/>
          </a:xfrm>
          <a:prstGeom prst="rect">
            <a:avLst/>
          </a:prstGeom>
          <a:ln>
            <a:no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nl-NL" sz="3200" dirty="0">
                <a:solidFill>
                  <a:srgbClr val="009999"/>
                </a:solidFill>
              </a:rPr>
              <a:t>Netjes</a:t>
            </a:r>
          </a:p>
        </p:txBody>
      </p:sp>
      <p:sp>
        <p:nvSpPr>
          <p:cNvPr id="5" name="Tijdelijke aanduiding voor inhoud 2">
            <a:extLst>
              <a:ext uri="{FF2B5EF4-FFF2-40B4-BE49-F238E27FC236}">
                <a16:creationId xmlns:a16="http://schemas.microsoft.com/office/drawing/2014/main" id="{9EFE543C-8DDA-41C2-BF72-9E4AA8A78F0A}"/>
              </a:ext>
            </a:extLst>
          </p:cNvPr>
          <p:cNvSpPr txBox="1">
            <a:spLocks/>
          </p:cNvSpPr>
          <p:nvPr/>
        </p:nvSpPr>
        <p:spPr>
          <a:xfrm>
            <a:off x="8993123" y="3327081"/>
            <a:ext cx="1082041" cy="535306"/>
          </a:xfrm>
          <a:prstGeom prst="rect">
            <a:avLst/>
          </a:prstGeom>
          <a:ln>
            <a:no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nl-NL" sz="2800" dirty="0">
                <a:solidFill>
                  <a:srgbClr val="009999"/>
                </a:solidFill>
              </a:rPr>
              <a:t>of ..</a:t>
            </a:r>
          </a:p>
        </p:txBody>
      </p:sp>
    </p:spTree>
    <p:extLst>
      <p:ext uri="{BB962C8B-B14F-4D97-AF65-F5344CB8AC3E}">
        <p14:creationId xmlns:p14="http://schemas.microsoft.com/office/powerpoint/2010/main" val="2616467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Omgaan met dilemma's: niet kiezen maar overstijgen - Management Impact">
            <a:extLst>
              <a:ext uri="{FF2B5EF4-FFF2-40B4-BE49-F238E27FC236}">
                <a16:creationId xmlns:a16="http://schemas.microsoft.com/office/drawing/2014/main" id="{3C523754-13F9-43B1-8652-44ADDF6FEEA0}"/>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20710" t="222" b="-22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CF3CFCAE-0C1C-4396-9228-E46176C0DD69}"/>
              </a:ext>
            </a:extLst>
          </p:cNvPr>
          <p:cNvSpPr>
            <a:spLocks noGrp="1"/>
          </p:cNvSpPr>
          <p:nvPr>
            <p:ph idx="4294967295"/>
          </p:nvPr>
        </p:nvSpPr>
        <p:spPr>
          <a:xfrm>
            <a:off x="7333488" y="2312985"/>
            <a:ext cx="4402138" cy="838200"/>
          </a:xfrm>
          <a:ln>
            <a:noFill/>
          </a:ln>
        </p:spPr>
        <p:txBody>
          <a:bodyPr>
            <a:normAutofit/>
          </a:bodyPr>
          <a:lstStyle/>
          <a:p>
            <a:pPr algn="ctr"/>
            <a:r>
              <a:rPr lang="nl-NL" sz="3200" dirty="0">
                <a:solidFill>
                  <a:srgbClr val="009999"/>
                </a:solidFill>
              </a:rPr>
              <a:t>Handig</a:t>
            </a:r>
          </a:p>
        </p:txBody>
      </p:sp>
      <p:sp>
        <p:nvSpPr>
          <p:cNvPr id="4" name="Tijdelijke aanduiding voor inhoud 2">
            <a:extLst>
              <a:ext uri="{FF2B5EF4-FFF2-40B4-BE49-F238E27FC236}">
                <a16:creationId xmlns:a16="http://schemas.microsoft.com/office/drawing/2014/main" id="{F0F084BB-5784-4D80-9B31-167306A093C1}"/>
              </a:ext>
            </a:extLst>
          </p:cNvPr>
          <p:cNvSpPr txBox="1">
            <a:spLocks/>
          </p:cNvSpPr>
          <p:nvPr/>
        </p:nvSpPr>
        <p:spPr>
          <a:xfrm>
            <a:off x="7333488" y="4265926"/>
            <a:ext cx="4401312" cy="1106174"/>
          </a:xfrm>
          <a:prstGeom prst="rect">
            <a:avLst/>
          </a:prstGeom>
          <a:ln>
            <a:no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nl-NL" sz="3200" dirty="0">
                <a:solidFill>
                  <a:srgbClr val="009999"/>
                </a:solidFill>
              </a:rPr>
              <a:t>Serieus</a:t>
            </a:r>
          </a:p>
        </p:txBody>
      </p:sp>
      <p:sp>
        <p:nvSpPr>
          <p:cNvPr id="5" name="Tijdelijke aanduiding voor inhoud 2">
            <a:extLst>
              <a:ext uri="{FF2B5EF4-FFF2-40B4-BE49-F238E27FC236}">
                <a16:creationId xmlns:a16="http://schemas.microsoft.com/office/drawing/2014/main" id="{9EFE543C-8DDA-41C2-BF72-9E4AA8A78F0A}"/>
              </a:ext>
            </a:extLst>
          </p:cNvPr>
          <p:cNvSpPr txBox="1">
            <a:spLocks/>
          </p:cNvSpPr>
          <p:nvPr/>
        </p:nvSpPr>
        <p:spPr>
          <a:xfrm>
            <a:off x="8993123" y="3327081"/>
            <a:ext cx="1082041" cy="535306"/>
          </a:xfrm>
          <a:prstGeom prst="rect">
            <a:avLst/>
          </a:prstGeom>
          <a:ln>
            <a:no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nl-NL" sz="2800" dirty="0">
                <a:solidFill>
                  <a:srgbClr val="009999"/>
                </a:solidFill>
              </a:rPr>
              <a:t>of ..</a:t>
            </a:r>
          </a:p>
        </p:txBody>
      </p:sp>
    </p:spTree>
    <p:extLst>
      <p:ext uri="{BB962C8B-B14F-4D97-AF65-F5344CB8AC3E}">
        <p14:creationId xmlns:p14="http://schemas.microsoft.com/office/powerpoint/2010/main" val="3031628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Omgaan met dilemma's: niet kiezen maar overstijgen - Management Impact">
            <a:extLst>
              <a:ext uri="{FF2B5EF4-FFF2-40B4-BE49-F238E27FC236}">
                <a16:creationId xmlns:a16="http://schemas.microsoft.com/office/drawing/2014/main" id="{3C523754-13F9-43B1-8652-44ADDF6FEEA0}"/>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20710" t="222" b="-22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CF3CFCAE-0C1C-4396-9228-E46176C0DD69}"/>
              </a:ext>
            </a:extLst>
          </p:cNvPr>
          <p:cNvSpPr>
            <a:spLocks noGrp="1"/>
          </p:cNvSpPr>
          <p:nvPr>
            <p:ph idx="4294967295"/>
          </p:nvPr>
        </p:nvSpPr>
        <p:spPr>
          <a:xfrm>
            <a:off x="7333488" y="2312985"/>
            <a:ext cx="4402138" cy="838200"/>
          </a:xfrm>
          <a:ln>
            <a:noFill/>
          </a:ln>
        </p:spPr>
        <p:txBody>
          <a:bodyPr>
            <a:normAutofit/>
          </a:bodyPr>
          <a:lstStyle/>
          <a:p>
            <a:pPr algn="ctr"/>
            <a:r>
              <a:rPr lang="nl-NL" sz="3200" dirty="0">
                <a:solidFill>
                  <a:srgbClr val="009999"/>
                </a:solidFill>
              </a:rPr>
              <a:t>Zelfstandig</a:t>
            </a:r>
          </a:p>
        </p:txBody>
      </p:sp>
      <p:sp>
        <p:nvSpPr>
          <p:cNvPr id="4" name="Tijdelijke aanduiding voor inhoud 2">
            <a:extLst>
              <a:ext uri="{FF2B5EF4-FFF2-40B4-BE49-F238E27FC236}">
                <a16:creationId xmlns:a16="http://schemas.microsoft.com/office/drawing/2014/main" id="{F0F084BB-5784-4D80-9B31-167306A093C1}"/>
              </a:ext>
            </a:extLst>
          </p:cNvPr>
          <p:cNvSpPr txBox="1">
            <a:spLocks/>
          </p:cNvSpPr>
          <p:nvPr/>
        </p:nvSpPr>
        <p:spPr>
          <a:xfrm>
            <a:off x="7333488" y="4265926"/>
            <a:ext cx="4401312" cy="1106174"/>
          </a:xfrm>
          <a:prstGeom prst="rect">
            <a:avLst/>
          </a:prstGeom>
          <a:ln>
            <a:no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nl-NL" sz="3200" dirty="0">
                <a:solidFill>
                  <a:srgbClr val="009999"/>
                </a:solidFill>
              </a:rPr>
              <a:t>Betrouwbaar</a:t>
            </a:r>
          </a:p>
        </p:txBody>
      </p:sp>
      <p:sp>
        <p:nvSpPr>
          <p:cNvPr id="5" name="Tijdelijke aanduiding voor inhoud 2">
            <a:extLst>
              <a:ext uri="{FF2B5EF4-FFF2-40B4-BE49-F238E27FC236}">
                <a16:creationId xmlns:a16="http://schemas.microsoft.com/office/drawing/2014/main" id="{9EFE543C-8DDA-41C2-BF72-9E4AA8A78F0A}"/>
              </a:ext>
            </a:extLst>
          </p:cNvPr>
          <p:cNvSpPr txBox="1">
            <a:spLocks/>
          </p:cNvSpPr>
          <p:nvPr/>
        </p:nvSpPr>
        <p:spPr>
          <a:xfrm>
            <a:off x="8993123" y="3327081"/>
            <a:ext cx="1082041" cy="535306"/>
          </a:xfrm>
          <a:prstGeom prst="rect">
            <a:avLst/>
          </a:prstGeom>
          <a:ln>
            <a:no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nl-NL" sz="2800" dirty="0">
                <a:solidFill>
                  <a:srgbClr val="009999"/>
                </a:solidFill>
              </a:rPr>
              <a:t>of ..</a:t>
            </a:r>
          </a:p>
        </p:txBody>
      </p:sp>
    </p:spTree>
    <p:extLst>
      <p:ext uri="{BB962C8B-B14F-4D97-AF65-F5344CB8AC3E}">
        <p14:creationId xmlns:p14="http://schemas.microsoft.com/office/powerpoint/2010/main" val="1256345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Omgaan met dilemma's: niet kiezen maar overstijgen - Management Impact">
            <a:extLst>
              <a:ext uri="{FF2B5EF4-FFF2-40B4-BE49-F238E27FC236}">
                <a16:creationId xmlns:a16="http://schemas.microsoft.com/office/drawing/2014/main" id="{3C523754-13F9-43B1-8652-44ADDF6FEEA0}"/>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20710" t="222" b="-22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CF3CFCAE-0C1C-4396-9228-E46176C0DD69}"/>
              </a:ext>
            </a:extLst>
          </p:cNvPr>
          <p:cNvSpPr>
            <a:spLocks noGrp="1"/>
          </p:cNvSpPr>
          <p:nvPr>
            <p:ph idx="4294967295"/>
          </p:nvPr>
        </p:nvSpPr>
        <p:spPr>
          <a:xfrm>
            <a:off x="7333488" y="2312985"/>
            <a:ext cx="4402138" cy="838200"/>
          </a:xfrm>
          <a:ln>
            <a:noFill/>
          </a:ln>
        </p:spPr>
        <p:txBody>
          <a:bodyPr>
            <a:normAutofit/>
          </a:bodyPr>
          <a:lstStyle/>
          <a:p>
            <a:pPr algn="ctr"/>
            <a:r>
              <a:rPr lang="nl-NL" sz="3200" dirty="0">
                <a:solidFill>
                  <a:srgbClr val="009999"/>
                </a:solidFill>
              </a:rPr>
              <a:t>Enthousiast</a:t>
            </a:r>
          </a:p>
        </p:txBody>
      </p:sp>
      <p:sp>
        <p:nvSpPr>
          <p:cNvPr id="4" name="Tijdelijke aanduiding voor inhoud 2">
            <a:extLst>
              <a:ext uri="{FF2B5EF4-FFF2-40B4-BE49-F238E27FC236}">
                <a16:creationId xmlns:a16="http://schemas.microsoft.com/office/drawing/2014/main" id="{F0F084BB-5784-4D80-9B31-167306A093C1}"/>
              </a:ext>
            </a:extLst>
          </p:cNvPr>
          <p:cNvSpPr txBox="1">
            <a:spLocks/>
          </p:cNvSpPr>
          <p:nvPr/>
        </p:nvSpPr>
        <p:spPr>
          <a:xfrm>
            <a:off x="7333488" y="4265926"/>
            <a:ext cx="4401312" cy="1106174"/>
          </a:xfrm>
          <a:prstGeom prst="rect">
            <a:avLst/>
          </a:prstGeom>
          <a:ln>
            <a:no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nl-NL" sz="3200" dirty="0">
                <a:solidFill>
                  <a:srgbClr val="009999"/>
                </a:solidFill>
              </a:rPr>
              <a:t>Teamspeler</a:t>
            </a:r>
          </a:p>
        </p:txBody>
      </p:sp>
      <p:sp>
        <p:nvSpPr>
          <p:cNvPr id="5" name="Tijdelijke aanduiding voor inhoud 2">
            <a:extLst>
              <a:ext uri="{FF2B5EF4-FFF2-40B4-BE49-F238E27FC236}">
                <a16:creationId xmlns:a16="http://schemas.microsoft.com/office/drawing/2014/main" id="{9EFE543C-8DDA-41C2-BF72-9E4AA8A78F0A}"/>
              </a:ext>
            </a:extLst>
          </p:cNvPr>
          <p:cNvSpPr txBox="1">
            <a:spLocks/>
          </p:cNvSpPr>
          <p:nvPr/>
        </p:nvSpPr>
        <p:spPr>
          <a:xfrm>
            <a:off x="8993123" y="3327081"/>
            <a:ext cx="1082041" cy="535306"/>
          </a:xfrm>
          <a:prstGeom prst="rect">
            <a:avLst/>
          </a:prstGeom>
          <a:ln>
            <a:no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nl-NL" sz="2800" dirty="0">
                <a:solidFill>
                  <a:srgbClr val="009999"/>
                </a:solidFill>
              </a:rPr>
              <a:t>of ..</a:t>
            </a:r>
          </a:p>
        </p:txBody>
      </p:sp>
    </p:spTree>
    <p:extLst>
      <p:ext uri="{BB962C8B-B14F-4D97-AF65-F5344CB8AC3E}">
        <p14:creationId xmlns:p14="http://schemas.microsoft.com/office/powerpoint/2010/main" val="2064622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Omgaan met dilemma's: niet kiezen maar overstijgen - Management Impact">
            <a:extLst>
              <a:ext uri="{FF2B5EF4-FFF2-40B4-BE49-F238E27FC236}">
                <a16:creationId xmlns:a16="http://schemas.microsoft.com/office/drawing/2014/main" id="{3C523754-13F9-43B1-8652-44ADDF6FEEA0}"/>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20710" t="222" b="-22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CF3CFCAE-0C1C-4396-9228-E46176C0DD69}"/>
              </a:ext>
            </a:extLst>
          </p:cNvPr>
          <p:cNvSpPr>
            <a:spLocks noGrp="1"/>
          </p:cNvSpPr>
          <p:nvPr>
            <p:ph idx="4294967295"/>
          </p:nvPr>
        </p:nvSpPr>
        <p:spPr>
          <a:xfrm>
            <a:off x="7333488" y="2312985"/>
            <a:ext cx="4402138" cy="838200"/>
          </a:xfrm>
          <a:ln>
            <a:noFill/>
          </a:ln>
        </p:spPr>
        <p:txBody>
          <a:bodyPr>
            <a:normAutofit/>
          </a:bodyPr>
          <a:lstStyle/>
          <a:p>
            <a:pPr algn="ctr"/>
            <a:r>
              <a:rPr lang="nl-NL" sz="3200" dirty="0">
                <a:solidFill>
                  <a:srgbClr val="009999"/>
                </a:solidFill>
              </a:rPr>
              <a:t>Harde werker</a:t>
            </a:r>
          </a:p>
        </p:txBody>
      </p:sp>
      <p:sp>
        <p:nvSpPr>
          <p:cNvPr id="4" name="Tijdelijke aanduiding voor inhoud 2">
            <a:extLst>
              <a:ext uri="{FF2B5EF4-FFF2-40B4-BE49-F238E27FC236}">
                <a16:creationId xmlns:a16="http://schemas.microsoft.com/office/drawing/2014/main" id="{F0F084BB-5784-4D80-9B31-167306A093C1}"/>
              </a:ext>
            </a:extLst>
          </p:cNvPr>
          <p:cNvSpPr txBox="1">
            <a:spLocks/>
          </p:cNvSpPr>
          <p:nvPr/>
        </p:nvSpPr>
        <p:spPr>
          <a:xfrm>
            <a:off x="7333488" y="4265926"/>
            <a:ext cx="4401312" cy="1106174"/>
          </a:xfrm>
          <a:prstGeom prst="rect">
            <a:avLst/>
          </a:prstGeom>
          <a:ln>
            <a:no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nl-NL" sz="3200" dirty="0">
                <a:solidFill>
                  <a:srgbClr val="009999"/>
                </a:solidFill>
              </a:rPr>
              <a:t>Denker</a:t>
            </a:r>
          </a:p>
        </p:txBody>
      </p:sp>
      <p:sp>
        <p:nvSpPr>
          <p:cNvPr id="5" name="Tijdelijke aanduiding voor inhoud 2">
            <a:extLst>
              <a:ext uri="{FF2B5EF4-FFF2-40B4-BE49-F238E27FC236}">
                <a16:creationId xmlns:a16="http://schemas.microsoft.com/office/drawing/2014/main" id="{9EFE543C-8DDA-41C2-BF72-9E4AA8A78F0A}"/>
              </a:ext>
            </a:extLst>
          </p:cNvPr>
          <p:cNvSpPr txBox="1">
            <a:spLocks/>
          </p:cNvSpPr>
          <p:nvPr/>
        </p:nvSpPr>
        <p:spPr>
          <a:xfrm>
            <a:off x="8993123" y="3327081"/>
            <a:ext cx="1082041" cy="535306"/>
          </a:xfrm>
          <a:prstGeom prst="rect">
            <a:avLst/>
          </a:prstGeom>
          <a:ln>
            <a:no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nl-NL" sz="2800" dirty="0">
                <a:solidFill>
                  <a:srgbClr val="009999"/>
                </a:solidFill>
              </a:rPr>
              <a:t>of ..</a:t>
            </a:r>
          </a:p>
        </p:txBody>
      </p:sp>
    </p:spTree>
    <p:extLst>
      <p:ext uri="{BB962C8B-B14F-4D97-AF65-F5344CB8AC3E}">
        <p14:creationId xmlns:p14="http://schemas.microsoft.com/office/powerpoint/2010/main" val="3010858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Omgaan met dilemma's: niet kiezen maar overstijgen - Management Impact">
            <a:extLst>
              <a:ext uri="{FF2B5EF4-FFF2-40B4-BE49-F238E27FC236}">
                <a16:creationId xmlns:a16="http://schemas.microsoft.com/office/drawing/2014/main" id="{3C523754-13F9-43B1-8652-44ADDF6FEEA0}"/>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20710" t="222" b="-22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CF3CFCAE-0C1C-4396-9228-E46176C0DD69}"/>
              </a:ext>
            </a:extLst>
          </p:cNvPr>
          <p:cNvSpPr>
            <a:spLocks noGrp="1"/>
          </p:cNvSpPr>
          <p:nvPr>
            <p:ph idx="4294967295"/>
          </p:nvPr>
        </p:nvSpPr>
        <p:spPr>
          <a:xfrm>
            <a:off x="7333488" y="2312985"/>
            <a:ext cx="4402138" cy="838200"/>
          </a:xfrm>
          <a:ln>
            <a:noFill/>
          </a:ln>
        </p:spPr>
        <p:txBody>
          <a:bodyPr>
            <a:normAutofit/>
          </a:bodyPr>
          <a:lstStyle/>
          <a:p>
            <a:pPr algn="ctr"/>
            <a:r>
              <a:rPr lang="nl-NL" sz="3200" dirty="0">
                <a:solidFill>
                  <a:srgbClr val="009999"/>
                </a:solidFill>
              </a:rPr>
              <a:t>Duidelijk</a:t>
            </a:r>
          </a:p>
        </p:txBody>
      </p:sp>
      <p:sp>
        <p:nvSpPr>
          <p:cNvPr id="4" name="Tijdelijke aanduiding voor inhoud 2">
            <a:extLst>
              <a:ext uri="{FF2B5EF4-FFF2-40B4-BE49-F238E27FC236}">
                <a16:creationId xmlns:a16="http://schemas.microsoft.com/office/drawing/2014/main" id="{F0F084BB-5784-4D80-9B31-167306A093C1}"/>
              </a:ext>
            </a:extLst>
          </p:cNvPr>
          <p:cNvSpPr txBox="1">
            <a:spLocks/>
          </p:cNvSpPr>
          <p:nvPr/>
        </p:nvSpPr>
        <p:spPr>
          <a:xfrm>
            <a:off x="7333488" y="4265926"/>
            <a:ext cx="4401312" cy="1106174"/>
          </a:xfrm>
          <a:prstGeom prst="rect">
            <a:avLst/>
          </a:prstGeom>
          <a:ln>
            <a:no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nl-NL" sz="3200" dirty="0">
                <a:solidFill>
                  <a:srgbClr val="009999"/>
                </a:solidFill>
              </a:rPr>
              <a:t>Belangstellend</a:t>
            </a:r>
          </a:p>
        </p:txBody>
      </p:sp>
      <p:sp>
        <p:nvSpPr>
          <p:cNvPr id="5" name="Tijdelijke aanduiding voor inhoud 2">
            <a:extLst>
              <a:ext uri="{FF2B5EF4-FFF2-40B4-BE49-F238E27FC236}">
                <a16:creationId xmlns:a16="http://schemas.microsoft.com/office/drawing/2014/main" id="{9EFE543C-8DDA-41C2-BF72-9E4AA8A78F0A}"/>
              </a:ext>
            </a:extLst>
          </p:cNvPr>
          <p:cNvSpPr txBox="1">
            <a:spLocks/>
          </p:cNvSpPr>
          <p:nvPr/>
        </p:nvSpPr>
        <p:spPr>
          <a:xfrm>
            <a:off x="8993123" y="3327081"/>
            <a:ext cx="1082041" cy="535306"/>
          </a:xfrm>
          <a:prstGeom prst="rect">
            <a:avLst/>
          </a:prstGeom>
          <a:ln>
            <a:no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nl-NL" sz="2800" dirty="0">
                <a:solidFill>
                  <a:srgbClr val="009999"/>
                </a:solidFill>
              </a:rPr>
              <a:t>of ..</a:t>
            </a:r>
          </a:p>
        </p:txBody>
      </p:sp>
    </p:spTree>
    <p:extLst>
      <p:ext uri="{BB962C8B-B14F-4D97-AF65-F5344CB8AC3E}">
        <p14:creationId xmlns:p14="http://schemas.microsoft.com/office/powerpoint/2010/main" val="592622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Omgaan met dilemma's: niet kiezen maar overstijgen - Management Impact">
            <a:extLst>
              <a:ext uri="{FF2B5EF4-FFF2-40B4-BE49-F238E27FC236}">
                <a16:creationId xmlns:a16="http://schemas.microsoft.com/office/drawing/2014/main" id="{3C523754-13F9-43B1-8652-44ADDF6FEEA0}"/>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20710" t="222" b="-22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CF3CFCAE-0C1C-4396-9228-E46176C0DD69}"/>
              </a:ext>
            </a:extLst>
          </p:cNvPr>
          <p:cNvSpPr>
            <a:spLocks noGrp="1"/>
          </p:cNvSpPr>
          <p:nvPr>
            <p:ph idx="4294967295"/>
          </p:nvPr>
        </p:nvSpPr>
        <p:spPr>
          <a:xfrm>
            <a:off x="7333488" y="2312985"/>
            <a:ext cx="4402138" cy="838200"/>
          </a:xfrm>
          <a:ln>
            <a:noFill/>
          </a:ln>
        </p:spPr>
        <p:txBody>
          <a:bodyPr>
            <a:normAutofit/>
          </a:bodyPr>
          <a:lstStyle/>
          <a:p>
            <a:pPr algn="ctr"/>
            <a:r>
              <a:rPr lang="nl-NL" sz="3200" dirty="0">
                <a:solidFill>
                  <a:srgbClr val="009999"/>
                </a:solidFill>
              </a:rPr>
              <a:t>Zelfverzekerd</a:t>
            </a:r>
          </a:p>
        </p:txBody>
      </p:sp>
      <p:sp>
        <p:nvSpPr>
          <p:cNvPr id="4" name="Tijdelijke aanduiding voor inhoud 2">
            <a:extLst>
              <a:ext uri="{FF2B5EF4-FFF2-40B4-BE49-F238E27FC236}">
                <a16:creationId xmlns:a16="http://schemas.microsoft.com/office/drawing/2014/main" id="{F0F084BB-5784-4D80-9B31-167306A093C1}"/>
              </a:ext>
            </a:extLst>
          </p:cNvPr>
          <p:cNvSpPr txBox="1">
            <a:spLocks/>
          </p:cNvSpPr>
          <p:nvPr/>
        </p:nvSpPr>
        <p:spPr>
          <a:xfrm>
            <a:off x="7333488" y="4265926"/>
            <a:ext cx="4401312" cy="1106174"/>
          </a:xfrm>
          <a:prstGeom prst="rect">
            <a:avLst/>
          </a:prstGeom>
          <a:ln>
            <a:no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nl-NL" sz="3200" dirty="0">
                <a:solidFill>
                  <a:srgbClr val="009999"/>
                </a:solidFill>
              </a:rPr>
              <a:t>Leergierig</a:t>
            </a:r>
          </a:p>
        </p:txBody>
      </p:sp>
      <p:sp>
        <p:nvSpPr>
          <p:cNvPr id="5" name="Tijdelijke aanduiding voor inhoud 2">
            <a:extLst>
              <a:ext uri="{FF2B5EF4-FFF2-40B4-BE49-F238E27FC236}">
                <a16:creationId xmlns:a16="http://schemas.microsoft.com/office/drawing/2014/main" id="{9EFE543C-8DDA-41C2-BF72-9E4AA8A78F0A}"/>
              </a:ext>
            </a:extLst>
          </p:cNvPr>
          <p:cNvSpPr txBox="1">
            <a:spLocks/>
          </p:cNvSpPr>
          <p:nvPr/>
        </p:nvSpPr>
        <p:spPr>
          <a:xfrm>
            <a:off x="8993123" y="3327081"/>
            <a:ext cx="1082041" cy="535306"/>
          </a:xfrm>
          <a:prstGeom prst="rect">
            <a:avLst/>
          </a:prstGeom>
          <a:ln>
            <a:no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nl-NL" sz="2800" dirty="0">
                <a:solidFill>
                  <a:srgbClr val="009999"/>
                </a:solidFill>
              </a:rPr>
              <a:t>of ..</a:t>
            </a:r>
          </a:p>
        </p:txBody>
      </p:sp>
    </p:spTree>
    <p:extLst>
      <p:ext uri="{BB962C8B-B14F-4D97-AF65-F5344CB8AC3E}">
        <p14:creationId xmlns:p14="http://schemas.microsoft.com/office/powerpoint/2010/main" val="173754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Omgaan met dilemma's: niet kiezen maar overstijgen - Management Impact">
            <a:extLst>
              <a:ext uri="{FF2B5EF4-FFF2-40B4-BE49-F238E27FC236}">
                <a16:creationId xmlns:a16="http://schemas.microsoft.com/office/drawing/2014/main" id="{3C523754-13F9-43B1-8652-44ADDF6FEEA0}"/>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20710" t="222" b="-22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CF3CFCAE-0C1C-4396-9228-E46176C0DD69}"/>
              </a:ext>
            </a:extLst>
          </p:cNvPr>
          <p:cNvSpPr>
            <a:spLocks noGrp="1"/>
          </p:cNvSpPr>
          <p:nvPr>
            <p:ph idx="4294967295"/>
          </p:nvPr>
        </p:nvSpPr>
        <p:spPr>
          <a:xfrm>
            <a:off x="7333488" y="2312985"/>
            <a:ext cx="4402138" cy="838200"/>
          </a:xfrm>
          <a:ln>
            <a:noFill/>
          </a:ln>
        </p:spPr>
        <p:txBody>
          <a:bodyPr>
            <a:normAutofit/>
          </a:bodyPr>
          <a:lstStyle/>
          <a:p>
            <a:pPr algn="ctr"/>
            <a:r>
              <a:rPr lang="nl-NL" sz="3200" dirty="0">
                <a:solidFill>
                  <a:srgbClr val="009999"/>
                </a:solidFill>
              </a:rPr>
              <a:t>Actief</a:t>
            </a:r>
          </a:p>
        </p:txBody>
      </p:sp>
      <p:sp>
        <p:nvSpPr>
          <p:cNvPr id="4" name="Tijdelijke aanduiding voor inhoud 2">
            <a:extLst>
              <a:ext uri="{FF2B5EF4-FFF2-40B4-BE49-F238E27FC236}">
                <a16:creationId xmlns:a16="http://schemas.microsoft.com/office/drawing/2014/main" id="{F0F084BB-5784-4D80-9B31-167306A093C1}"/>
              </a:ext>
            </a:extLst>
          </p:cNvPr>
          <p:cNvSpPr txBox="1">
            <a:spLocks/>
          </p:cNvSpPr>
          <p:nvPr/>
        </p:nvSpPr>
        <p:spPr>
          <a:xfrm>
            <a:off x="7333488" y="4265926"/>
            <a:ext cx="4401312" cy="1106174"/>
          </a:xfrm>
          <a:prstGeom prst="rect">
            <a:avLst/>
          </a:prstGeom>
          <a:ln>
            <a:no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nl-NL" sz="3200" dirty="0">
                <a:solidFill>
                  <a:srgbClr val="009999"/>
                </a:solidFill>
              </a:rPr>
              <a:t>Relaxt</a:t>
            </a:r>
          </a:p>
        </p:txBody>
      </p:sp>
      <p:sp>
        <p:nvSpPr>
          <p:cNvPr id="5" name="Tijdelijke aanduiding voor inhoud 2">
            <a:extLst>
              <a:ext uri="{FF2B5EF4-FFF2-40B4-BE49-F238E27FC236}">
                <a16:creationId xmlns:a16="http://schemas.microsoft.com/office/drawing/2014/main" id="{9EFE543C-8DDA-41C2-BF72-9E4AA8A78F0A}"/>
              </a:ext>
            </a:extLst>
          </p:cNvPr>
          <p:cNvSpPr txBox="1">
            <a:spLocks/>
          </p:cNvSpPr>
          <p:nvPr/>
        </p:nvSpPr>
        <p:spPr>
          <a:xfrm>
            <a:off x="8993123" y="3327081"/>
            <a:ext cx="1082041" cy="535306"/>
          </a:xfrm>
          <a:prstGeom prst="rect">
            <a:avLst/>
          </a:prstGeom>
          <a:ln>
            <a:no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nl-NL" sz="2800" dirty="0">
                <a:solidFill>
                  <a:srgbClr val="009999"/>
                </a:solidFill>
              </a:rPr>
              <a:t>of ..</a:t>
            </a:r>
          </a:p>
        </p:txBody>
      </p:sp>
    </p:spTree>
    <p:extLst>
      <p:ext uri="{BB962C8B-B14F-4D97-AF65-F5344CB8AC3E}">
        <p14:creationId xmlns:p14="http://schemas.microsoft.com/office/powerpoint/2010/main" val="4084611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Omgaan met dilemma's: niet kiezen maar overstijgen - Management Impact">
            <a:extLst>
              <a:ext uri="{FF2B5EF4-FFF2-40B4-BE49-F238E27FC236}">
                <a16:creationId xmlns:a16="http://schemas.microsoft.com/office/drawing/2014/main" id="{3C523754-13F9-43B1-8652-44ADDF6FEEA0}"/>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20710" t="222" b="-22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CF3CFCAE-0C1C-4396-9228-E46176C0DD69}"/>
              </a:ext>
            </a:extLst>
          </p:cNvPr>
          <p:cNvSpPr>
            <a:spLocks noGrp="1"/>
          </p:cNvSpPr>
          <p:nvPr>
            <p:ph idx="4294967295"/>
          </p:nvPr>
        </p:nvSpPr>
        <p:spPr>
          <a:xfrm>
            <a:off x="7333488" y="2312985"/>
            <a:ext cx="4402138" cy="838200"/>
          </a:xfrm>
          <a:ln>
            <a:noFill/>
          </a:ln>
        </p:spPr>
        <p:txBody>
          <a:bodyPr>
            <a:normAutofit/>
          </a:bodyPr>
          <a:lstStyle/>
          <a:p>
            <a:pPr algn="ctr"/>
            <a:r>
              <a:rPr lang="nl-NL" sz="3200" dirty="0">
                <a:solidFill>
                  <a:srgbClr val="009999"/>
                </a:solidFill>
              </a:rPr>
              <a:t>Doener</a:t>
            </a:r>
          </a:p>
        </p:txBody>
      </p:sp>
      <p:sp>
        <p:nvSpPr>
          <p:cNvPr id="4" name="Tijdelijke aanduiding voor inhoud 2">
            <a:extLst>
              <a:ext uri="{FF2B5EF4-FFF2-40B4-BE49-F238E27FC236}">
                <a16:creationId xmlns:a16="http://schemas.microsoft.com/office/drawing/2014/main" id="{F0F084BB-5784-4D80-9B31-167306A093C1}"/>
              </a:ext>
            </a:extLst>
          </p:cNvPr>
          <p:cNvSpPr txBox="1">
            <a:spLocks/>
          </p:cNvSpPr>
          <p:nvPr/>
        </p:nvSpPr>
        <p:spPr>
          <a:xfrm>
            <a:off x="7333488" y="4265926"/>
            <a:ext cx="4401312" cy="1106174"/>
          </a:xfrm>
          <a:prstGeom prst="rect">
            <a:avLst/>
          </a:prstGeom>
          <a:ln>
            <a:no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nl-NL" sz="3200" dirty="0">
                <a:solidFill>
                  <a:srgbClr val="009999"/>
                </a:solidFill>
              </a:rPr>
              <a:t>Kritisch</a:t>
            </a:r>
          </a:p>
        </p:txBody>
      </p:sp>
      <p:sp>
        <p:nvSpPr>
          <p:cNvPr id="5" name="Tijdelijke aanduiding voor inhoud 2">
            <a:extLst>
              <a:ext uri="{FF2B5EF4-FFF2-40B4-BE49-F238E27FC236}">
                <a16:creationId xmlns:a16="http://schemas.microsoft.com/office/drawing/2014/main" id="{9EFE543C-8DDA-41C2-BF72-9E4AA8A78F0A}"/>
              </a:ext>
            </a:extLst>
          </p:cNvPr>
          <p:cNvSpPr txBox="1">
            <a:spLocks/>
          </p:cNvSpPr>
          <p:nvPr/>
        </p:nvSpPr>
        <p:spPr>
          <a:xfrm>
            <a:off x="8993123" y="3327081"/>
            <a:ext cx="1082041" cy="535306"/>
          </a:xfrm>
          <a:prstGeom prst="rect">
            <a:avLst/>
          </a:prstGeom>
          <a:ln>
            <a:no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nl-NL" sz="2800" dirty="0">
                <a:solidFill>
                  <a:srgbClr val="009999"/>
                </a:solidFill>
              </a:rPr>
              <a:t>of ..</a:t>
            </a:r>
          </a:p>
        </p:txBody>
      </p:sp>
    </p:spTree>
    <p:extLst>
      <p:ext uri="{BB962C8B-B14F-4D97-AF65-F5344CB8AC3E}">
        <p14:creationId xmlns:p14="http://schemas.microsoft.com/office/powerpoint/2010/main" val="3035243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6" name="Afbeelding 5" descr="Afbeelding met tekst&#10;&#10;Automatisch gegenereerde beschrijving">
            <a:extLst>
              <a:ext uri="{FF2B5EF4-FFF2-40B4-BE49-F238E27FC236}">
                <a16:creationId xmlns:a16="http://schemas.microsoft.com/office/drawing/2014/main" id="{E3147308-70EF-4BAB-8D6A-5DE0D01244F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8124" r="5625" b="15730"/>
          <a:stretch/>
        </p:blipFill>
        <p:spPr>
          <a:xfrm>
            <a:off x="5334000" y="0"/>
            <a:ext cx="6858000" cy="6857990"/>
          </a:xfrm>
          <a:prstGeom prst="rect">
            <a:avLst/>
          </a:prstGeom>
        </p:spPr>
      </p:pic>
      <p:sp>
        <p:nvSpPr>
          <p:cNvPr id="2" name="Titel 1">
            <a:extLst>
              <a:ext uri="{FF2B5EF4-FFF2-40B4-BE49-F238E27FC236}">
                <a16:creationId xmlns:a16="http://schemas.microsoft.com/office/drawing/2014/main" id="{E694C2BB-7507-468F-BD36-152EB50FB0C5}"/>
              </a:ext>
            </a:extLst>
          </p:cNvPr>
          <p:cNvSpPr>
            <a:spLocks noGrp="1"/>
          </p:cNvSpPr>
          <p:nvPr>
            <p:ph type="title"/>
          </p:nvPr>
        </p:nvSpPr>
        <p:spPr>
          <a:xfrm>
            <a:off x="843153" y="613791"/>
            <a:ext cx="9720072" cy="1499616"/>
          </a:xfrm>
        </p:spPr>
        <p:txBody>
          <a:bodyPr>
            <a:normAutofit/>
          </a:bodyPr>
          <a:lstStyle/>
          <a:p>
            <a:r>
              <a:rPr lang="nl-NL" sz="4800">
                <a:solidFill>
                  <a:schemeClr val="tx1"/>
                </a:solidFill>
              </a:rPr>
              <a:t>vandaag</a:t>
            </a:r>
            <a:endParaRPr lang="nl-NL" sz="4800" dirty="0">
              <a:solidFill>
                <a:schemeClr val="tx1"/>
              </a:solidFill>
            </a:endParaRPr>
          </a:p>
        </p:txBody>
      </p:sp>
      <p:cxnSp>
        <p:nvCxnSpPr>
          <p:cNvPr id="11" name="Straight Connector 10">
            <a:extLst>
              <a:ext uri="{FF2B5EF4-FFF2-40B4-BE49-F238E27FC236}">
                <a16:creationId xmlns:a16="http://schemas.microsoft.com/office/drawing/2014/main" id="{E79B4DA2-E806-489F-80F1-ADC1F33388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alpha val="80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3A8AAAAE-B354-4337-A7DE-7625C9FAEBC9}"/>
              </a:ext>
            </a:extLst>
          </p:cNvPr>
          <p:cNvSpPr>
            <a:spLocks noGrp="1"/>
          </p:cNvSpPr>
          <p:nvPr>
            <p:ph idx="1"/>
          </p:nvPr>
        </p:nvSpPr>
        <p:spPr>
          <a:xfrm>
            <a:off x="843153" y="2314575"/>
            <a:ext cx="4033647" cy="4023360"/>
          </a:xfrm>
        </p:spPr>
        <p:txBody>
          <a:bodyPr>
            <a:normAutofit/>
          </a:bodyPr>
          <a:lstStyle/>
          <a:p>
            <a:pPr>
              <a:buFont typeface="Arial" panose="020B0604020202020204" pitchFamily="34" charset="0"/>
              <a:buChar char="•"/>
            </a:pPr>
            <a:r>
              <a:rPr lang="nl-NL" sz="2000" dirty="0"/>
              <a:t> Inchecken</a:t>
            </a:r>
          </a:p>
          <a:p>
            <a:pPr>
              <a:buFont typeface="Arial" panose="020B0604020202020204" pitchFamily="34" charset="0"/>
              <a:buChar char="•"/>
            </a:pPr>
            <a:r>
              <a:rPr lang="nl-NL" sz="2000" dirty="0"/>
              <a:t> Terugblik vorige bijeenkomst</a:t>
            </a:r>
          </a:p>
          <a:p>
            <a:pPr>
              <a:buFont typeface="Arial" panose="020B0604020202020204" pitchFamily="34" charset="0"/>
              <a:buChar char="•"/>
            </a:pPr>
            <a:r>
              <a:rPr lang="nl-NL" sz="2000" dirty="0"/>
              <a:t> Coaching </a:t>
            </a:r>
          </a:p>
          <a:p>
            <a:pPr>
              <a:buFont typeface="Arial" panose="020B0604020202020204" pitchFamily="34" charset="0"/>
              <a:buChar char="•"/>
            </a:pPr>
            <a:r>
              <a:rPr lang="nl-NL" sz="2000" dirty="0"/>
              <a:t> Actie </a:t>
            </a:r>
            <a:r>
              <a:rPr lang="nl-NL" sz="2000" dirty="0">
                <a:sym typeface="Wingdings 3" panose="05040102010807070707" pitchFamily="18" charset="2"/>
              </a:rPr>
              <a:t> reactie</a:t>
            </a:r>
            <a:endParaRPr lang="nl-NL" sz="2000" dirty="0"/>
          </a:p>
          <a:p>
            <a:pPr>
              <a:buFont typeface="Arial" panose="020B0604020202020204" pitchFamily="34" charset="0"/>
              <a:buChar char="•"/>
            </a:pPr>
            <a:r>
              <a:rPr lang="nl-NL" sz="2000" dirty="0"/>
              <a:t> Oefenen aan de hand van casussen</a:t>
            </a:r>
          </a:p>
          <a:p>
            <a:pPr>
              <a:buFont typeface="Arial" panose="020B0604020202020204" pitchFamily="34" charset="0"/>
              <a:buChar char="•"/>
            </a:pPr>
            <a:r>
              <a:rPr lang="nl-NL" sz="2000" dirty="0"/>
              <a:t> Start eindopdracht (digicoachplan)</a:t>
            </a:r>
          </a:p>
        </p:txBody>
      </p:sp>
    </p:spTree>
    <p:extLst>
      <p:ext uri="{BB962C8B-B14F-4D97-AF65-F5344CB8AC3E}">
        <p14:creationId xmlns:p14="http://schemas.microsoft.com/office/powerpoint/2010/main" val="2784038384"/>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Omgaan met dilemma's: niet kiezen maar overstijgen - Management Impact">
            <a:extLst>
              <a:ext uri="{FF2B5EF4-FFF2-40B4-BE49-F238E27FC236}">
                <a16:creationId xmlns:a16="http://schemas.microsoft.com/office/drawing/2014/main" id="{3C523754-13F9-43B1-8652-44ADDF6FEEA0}"/>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20710" t="222" b="-22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CF3CFCAE-0C1C-4396-9228-E46176C0DD69}"/>
              </a:ext>
            </a:extLst>
          </p:cNvPr>
          <p:cNvSpPr>
            <a:spLocks noGrp="1"/>
          </p:cNvSpPr>
          <p:nvPr>
            <p:ph idx="4294967295"/>
          </p:nvPr>
        </p:nvSpPr>
        <p:spPr>
          <a:xfrm>
            <a:off x="7333488" y="2312985"/>
            <a:ext cx="4402138" cy="838200"/>
          </a:xfrm>
          <a:ln>
            <a:noFill/>
          </a:ln>
        </p:spPr>
        <p:txBody>
          <a:bodyPr>
            <a:normAutofit/>
          </a:bodyPr>
          <a:lstStyle/>
          <a:p>
            <a:pPr algn="ctr"/>
            <a:r>
              <a:rPr lang="nl-NL" sz="3200" dirty="0">
                <a:solidFill>
                  <a:srgbClr val="009999"/>
                </a:solidFill>
              </a:rPr>
              <a:t>Georganiseerd</a:t>
            </a:r>
          </a:p>
        </p:txBody>
      </p:sp>
      <p:sp>
        <p:nvSpPr>
          <p:cNvPr id="4" name="Tijdelijke aanduiding voor inhoud 2">
            <a:extLst>
              <a:ext uri="{FF2B5EF4-FFF2-40B4-BE49-F238E27FC236}">
                <a16:creationId xmlns:a16="http://schemas.microsoft.com/office/drawing/2014/main" id="{F0F084BB-5784-4D80-9B31-167306A093C1}"/>
              </a:ext>
            </a:extLst>
          </p:cNvPr>
          <p:cNvSpPr txBox="1">
            <a:spLocks/>
          </p:cNvSpPr>
          <p:nvPr/>
        </p:nvSpPr>
        <p:spPr>
          <a:xfrm>
            <a:off x="7333488" y="4265926"/>
            <a:ext cx="4401312" cy="1106174"/>
          </a:xfrm>
          <a:prstGeom prst="rect">
            <a:avLst/>
          </a:prstGeom>
          <a:ln>
            <a:no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nl-NL" sz="3200">
                <a:solidFill>
                  <a:srgbClr val="009999"/>
                </a:solidFill>
              </a:rPr>
              <a:t>Behulpzaam</a:t>
            </a:r>
            <a:endParaRPr lang="nl-NL" sz="3200" dirty="0">
              <a:solidFill>
                <a:srgbClr val="009999"/>
              </a:solidFill>
            </a:endParaRPr>
          </a:p>
        </p:txBody>
      </p:sp>
      <p:sp>
        <p:nvSpPr>
          <p:cNvPr id="5" name="Tijdelijke aanduiding voor inhoud 2">
            <a:extLst>
              <a:ext uri="{FF2B5EF4-FFF2-40B4-BE49-F238E27FC236}">
                <a16:creationId xmlns:a16="http://schemas.microsoft.com/office/drawing/2014/main" id="{9EFE543C-8DDA-41C2-BF72-9E4AA8A78F0A}"/>
              </a:ext>
            </a:extLst>
          </p:cNvPr>
          <p:cNvSpPr txBox="1">
            <a:spLocks/>
          </p:cNvSpPr>
          <p:nvPr/>
        </p:nvSpPr>
        <p:spPr>
          <a:xfrm>
            <a:off x="8993123" y="3327081"/>
            <a:ext cx="1082041" cy="535306"/>
          </a:xfrm>
          <a:prstGeom prst="rect">
            <a:avLst/>
          </a:prstGeom>
          <a:ln>
            <a:no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nl-NL" sz="2800" dirty="0">
                <a:solidFill>
                  <a:srgbClr val="009999"/>
                </a:solidFill>
              </a:rPr>
              <a:t>of ..</a:t>
            </a:r>
          </a:p>
        </p:txBody>
      </p:sp>
    </p:spTree>
    <p:extLst>
      <p:ext uri="{BB962C8B-B14F-4D97-AF65-F5344CB8AC3E}">
        <p14:creationId xmlns:p14="http://schemas.microsoft.com/office/powerpoint/2010/main" val="737327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8597A4-A48A-4AC7-8C77-F5E81B579829}"/>
              </a:ext>
            </a:extLst>
          </p:cNvPr>
          <p:cNvSpPr>
            <a:spLocks noGrp="1"/>
          </p:cNvSpPr>
          <p:nvPr>
            <p:ph type="title"/>
          </p:nvPr>
        </p:nvSpPr>
        <p:spPr/>
        <p:txBody>
          <a:bodyPr>
            <a:normAutofit/>
          </a:bodyPr>
          <a:lstStyle/>
          <a:p>
            <a:r>
              <a:rPr lang="nl-NL" sz="4400" dirty="0"/>
              <a:t>Terugblik vorige week </a:t>
            </a:r>
            <a:r>
              <a:rPr lang="nl-NL" sz="2400" dirty="0"/>
              <a:t>(1 van 2)</a:t>
            </a:r>
            <a:br>
              <a:rPr lang="nl-NL" sz="2400" dirty="0"/>
            </a:br>
            <a:r>
              <a:rPr lang="nl-NL" sz="2400" dirty="0"/>
              <a:t>Kennisquiz</a:t>
            </a:r>
            <a:endParaRPr lang="nl-NL" sz="2400" dirty="0">
              <a:solidFill>
                <a:srgbClr val="009999"/>
              </a:solidFill>
            </a:endParaRPr>
          </a:p>
        </p:txBody>
      </p:sp>
      <p:sp>
        <p:nvSpPr>
          <p:cNvPr id="3" name="Tijdelijke aanduiding voor inhoud 2">
            <a:extLst>
              <a:ext uri="{FF2B5EF4-FFF2-40B4-BE49-F238E27FC236}">
                <a16:creationId xmlns:a16="http://schemas.microsoft.com/office/drawing/2014/main" id="{388F65FD-F256-4DA6-9504-1E7FFCA73C47}"/>
              </a:ext>
            </a:extLst>
          </p:cNvPr>
          <p:cNvSpPr>
            <a:spLocks noGrp="1"/>
          </p:cNvSpPr>
          <p:nvPr>
            <p:ph idx="1"/>
          </p:nvPr>
        </p:nvSpPr>
        <p:spPr>
          <a:xfrm>
            <a:off x="1024128" y="2192482"/>
            <a:ext cx="9720071" cy="4116878"/>
          </a:xfrm>
        </p:spPr>
        <p:txBody>
          <a:bodyPr>
            <a:normAutofit/>
          </a:bodyPr>
          <a:lstStyle/>
          <a:p>
            <a:pPr marL="0" indent="0">
              <a:buNone/>
            </a:pPr>
            <a:r>
              <a:rPr lang="nl-NL" sz="2100" dirty="0">
                <a:solidFill>
                  <a:schemeClr val="accent5">
                    <a:lumMod val="60000"/>
                    <a:lumOff val="40000"/>
                  </a:schemeClr>
                </a:solidFill>
              </a:rPr>
              <a:t>1. Welke twee soorten motivatie zijn er? </a:t>
            </a:r>
          </a:p>
          <a:p>
            <a:pPr marL="269875" indent="0">
              <a:buNone/>
            </a:pPr>
            <a:r>
              <a:rPr lang="nl-NL" sz="2100" dirty="0"/>
              <a:t>Intrinsieke- en extrinsieke motivatie</a:t>
            </a:r>
          </a:p>
          <a:p>
            <a:pPr marL="0" indent="0">
              <a:buNone/>
            </a:pPr>
            <a:r>
              <a:rPr lang="nl-NL" sz="2100" dirty="0">
                <a:solidFill>
                  <a:schemeClr val="accent5">
                    <a:lumMod val="60000"/>
                    <a:lumOff val="40000"/>
                  </a:schemeClr>
                </a:solidFill>
              </a:rPr>
              <a:t>2. Wat is een voorwaarde voor fase 1 van het veranderingsmodel van </a:t>
            </a:r>
            <a:r>
              <a:rPr lang="nl-NL" sz="2100" dirty="0" err="1">
                <a:solidFill>
                  <a:schemeClr val="accent5">
                    <a:lumMod val="60000"/>
                    <a:lumOff val="40000"/>
                  </a:schemeClr>
                </a:solidFill>
              </a:rPr>
              <a:t>Balm</a:t>
            </a:r>
            <a:r>
              <a:rPr lang="nl-NL" sz="2100" dirty="0">
                <a:solidFill>
                  <a:schemeClr val="accent5">
                    <a:lumMod val="60000"/>
                    <a:lumOff val="40000"/>
                  </a:schemeClr>
                </a:solidFill>
              </a:rPr>
              <a:t>? </a:t>
            </a:r>
          </a:p>
          <a:p>
            <a:pPr marL="269875" indent="0">
              <a:buNone/>
            </a:pPr>
            <a:r>
              <a:rPr lang="nl-NL" sz="2100" dirty="0"/>
              <a:t>De ander staat open voor veranderen</a:t>
            </a:r>
          </a:p>
          <a:p>
            <a:pPr marL="0" indent="0">
              <a:buNone/>
            </a:pPr>
            <a:r>
              <a:rPr lang="nl-NL" sz="2100" dirty="0">
                <a:solidFill>
                  <a:schemeClr val="accent5">
                    <a:lumMod val="60000"/>
                    <a:lumOff val="40000"/>
                  </a:schemeClr>
                </a:solidFill>
              </a:rPr>
              <a:t>3. Wat zijn de volgende fases van het veranderingsmodel van </a:t>
            </a:r>
            <a:r>
              <a:rPr lang="nl-NL" sz="2100" dirty="0" err="1">
                <a:solidFill>
                  <a:schemeClr val="accent5">
                    <a:lumMod val="60000"/>
                    <a:lumOff val="40000"/>
                  </a:schemeClr>
                </a:solidFill>
              </a:rPr>
              <a:t>Balm</a:t>
            </a:r>
            <a:r>
              <a:rPr lang="nl-NL" sz="2100" dirty="0">
                <a:solidFill>
                  <a:schemeClr val="accent5">
                    <a:lumMod val="60000"/>
                    <a:lumOff val="40000"/>
                  </a:schemeClr>
                </a:solidFill>
              </a:rPr>
              <a:t>? </a:t>
            </a:r>
          </a:p>
          <a:p>
            <a:pPr marL="269875" indent="93663">
              <a:buNone/>
            </a:pPr>
            <a:r>
              <a:rPr lang="nl-NL" sz="2100" dirty="0"/>
              <a:t>Begrijpen, willen, kunnen, doen, volhouden</a:t>
            </a:r>
          </a:p>
          <a:p>
            <a:pPr marL="0" indent="0">
              <a:buNone/>
            </a:pPr>
            <a:r>
              <a:rPr lang="nl-NL" sz="2100" dirty="0">
                <a:solidFill>
                  <a:schemeClr val="accent5">
                    <a:lumMod val="60000"/>
                    <a:lumOff val="40000"/>
                  </a:schemeClr>
                </a:solidFill>
              </a:rPr>
              <a:t>4. Wat hebben de fases begrijpen, willen en kunnen met elkaar te maken? </a:t>
            </a:r>
          </a:p>
          <a:p>
            <a:pPr marL="269875" indent="0">
              <a:buNone/>
            </a:pPr>
            <a:r>
              <a:rPr lang="nl-NL" sz="2100" dirty="0"/>
              <a:t>Ze vinden eigenlijk tegelijkertijd plaats en zijn een voorwaarde om verder te kunnen (doen)</a:t>
            </a:r>
          </a:p>
        </p:txBody>
      </p:sp>
    </p:spTree>
    <p:extLst>
      <p:ext uri="{BB962C8B-B14F-4D97-AF65-F5344CB8AC3E}">
        <p14:creationId xmlns:p14="http://schemas.microsoft.com/office/powerpoint/2010/main" val="249915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8597A4-A48A-4AC7-8C77-F5E81B579829}"/>
              </a:ext>
            </a:extLst>
          </p:cNvPr>
          <p:cNvSpPr>
            <a:spLocks noGrp="1"/>
          </p:cNvSpPr>
          <p:nvPr>
            <p:ph type="title"/>
          </p:nvPr>
        </p:nvSpPr>
        <p:spPr/>
        <p:txBody>
          <a:bodyPr>
            <a:normAutofit/>
          </a:bodyPr>
          <a:lstStyle/>
          <a:p>
            <a:r>
              <a:rPr lang="nl-NL" sz="4400" dirty="0"/>
              <a:t>Terugblik vorige week </a:t>
            </a:r>
            <a:r>
              <a:rPr lang="nl-NL" sz="2400" dirty="0"/>
              <a:t>(2 van 2)</a:t>
            </a:r>
            <a:br>
              <a:rPr lang="nl-NL" sz="2400" dirty="0"/>
            </a:br>
            <a:r>
              <a:rPr lang="nl-NL" sz="2400" dirty="0"/>
              <a:t>Kennisquiz</a:t>
            </a:r>
            <a:endParaRPr lang="nl-NL" sz="2400" dirty="0">
              <a:solidFill>
                <a:srgbClr val="009999"/>
              </a:solidFill>
            </a:endParaRPr>
          </a:p>
        </p:txBody>
      </p:sp>
      <p:sp>
        <p:nvSpPr>
          <p:cNvPr id="3" name="Tijdelijke aanduiding voor inhoud 2">
            <a:extLst>
              <a:ext uri="{FF2B5EF4-FFF2-40B4-BE49-F238E27FC236}">
                <a16:creationId xmlns:a16="http://schemas.microsoft.com/office/drawing/2014/main" id="{388F65FD-F256-4DA6-9504-1E7FFCA73C47}"/>
              </a:ext>
            </a:extLst>
          </p:cNvPr>
          <p:cNvSpPr>
            <a:spLocks noGrp="1"/>
          </p:cNvSpPr>
          <p:nvPr>
            <p:ph idx="1"/>
          </p:nvPr>
        </p:nvSpPr>
        <p:spPr>
          <a:xfrm>
            <a:off x="1024128" y="2192482"/>
            <a:ext cx="9720071" cy="4116878"/>
          </a:xfrm>
        </p:spPr>
        <p:txBody>
          <a:bodyPr>
            <a:normAutofit/>
          </a:bodyPr>
          <a:lstStyle/>
          <a:p>
            <a:pPr marL="0" indent="0">
              <a:buNone/>
            </a:pPr>
            <a:r>
              <a:rPr lang="nl-NL" sz="2100" dirty="0">
                <a:solidFill>
                  <a:schemeClr val="accent5">
                    <a:lumMod val="60000"/>
                    <a:lumOff val="40000"/>
                  </a:schemeClr>
                </a:solidFill>
              </a:rPr>
              <a:t>5. Wat is een risico in fase 6 (de laatste fase)? </a:t>
            </a:r>
          </a:p>
          <a:p>
            <a:pPr marL="269875" indent="0">
              <a:buNone/>
            </a:pPr>
            <a:r>
              <a:rPr lang="nl-NL" sz="2100" dirty="0"/>
              <a:t>Terugvallen in oud gedrag</a:t>
            </a:r>
          </a:p>
          <a:p>
            <a:pPr marL="0" indent="0">
              <a:buNone/>
            </a:pPr>
            <a:r>
              <a:rPr lang="nl-NL" sz="2100" dirty="0">
                <a:solidFill>
                  <a:schemeClr val="accent5">
                    <a:lumMod val="60000"/>
                    <a:lumOff val="40000"/>
                  </a:schemeClr>
                </a:solidFill>
              </a:rPr>
              <a:t>6. Welke leerstijlen onderscheid </a:t>
            </a:r>
            <a:r>
              <a:rPr lang="nl-NL" sz="2100" dirty="0" err="1">
                <a:solidFill>
                  <a:schemeClr val="accent5">
                    <a:lumMod val="60000"/>
                    <a:lumOff val="40000"/>
                  </a:schemeClr>
                </a:solidFill>
              </a:rPr>
              <a:t>Kolb</a:t>
            </a:r>
            <a:r>
              <a:rPr lang="nl-NL" sz="2100" dirty="0">
                <a:solidFill>
                  <a:schemeClr val="accent5">
                    <a:lumMod val="60000"/>
                    <a:lumOff val="40000"/>
                  </a:schemeClr>
                </a:solidFill>
              </a:rPr>
              <a:t>? </a:t>
            </a:r>
          </a:p>
          <a:p>
            <a:pPr marL="269875" indent="0">
              <a:buNone/>
            </a:pPr>
            <a:r>
              <a:rPr lang="nl-NL" sz="2100" dirty="0"/>
              <a:t>Doener, dromer, denker, beslisser</a:t>
            </a:r>
          </a:p>
          <a:p>
            <a:pPr marL="0" indent="0">
              <a:buNone/>
            </a:pPr>
            <a:r>
              <a:rPr lang="nl-NL" sz="2100" dirty="0">
                <a:solidFill>
                  <a:schemeClr val="accent5">
                    <a:lumMod val="60000"/>
                    <a:lumOff val="40000"/>
                  </a:schemeClr>
                </a:solidFill>
              </a:rPr>
              <a:t>7. Waar hebben mensen die laaggeletterd zijn moeite mee? </a:t>
            </a:r>
          </a:p>
          <a:p>
            <a:pPr marL="269875" indent="0">
              <a:buNone/>
            </a:pPr>
            <a:r>
              <a:rPr lang="nl-NL" sz="2100" dirty="0"/>
              <a:t>Formulieren invullen (zorgtoeslag, belasting, etc.); straatnaamborden lezen; reizen met openbaar vervoer; voorlezen aan (klein)kinderen; pinnen en digitaal betalen; werken met de computer; solliciteren; begrijpen van informatie over gezondheid en zorg)</a:t>
            </a:r>
          </a:p>
        </p:txBody>
      </p:sp>
    </p:spTree>
    <p:extLst>
      <p:ext uri="{BB962C8B-B14F-4D97-AF65-F5344CB8AC3E}">
        <p14:creationId xmlns:p14="http://schemas.microsoft.com/office/powerpoint/2010/main" val="121179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32DC26D-8B9B-4CC1-B3CC-D3EA0FB16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fbeelding met tekst, binnen&#10;&#10;Automatisch gegenereerde beschrijving">
            <a:extLst>
              <a:ext uri="{FF2B5EF4-FFF2-40B4-BE49-F238E27FC236}">
                <a16:creationId xmlns:a16="http://schemas.microsoft.com/office/drawing/2014/main" id="{5F8E4401-9732-47DE-8958-61F0439930E5}"/>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t="5213" r="-1" b="10496"/>
          <a:stretch/>
        </p:blipFill>
        <p:spPr>
          <a:xfrm>
            <a:off x="20" y="-1"/>
            <a:ext cx="12188932" cy="6858000"/>
          </a:xfrm>
          <a:prstGeom prst="rect">
            <a:avLst/>
          </a:prstGeom>
        </p:spPr>
      </p:pic>
      <p:sp>
        <p:nvSpPr>
          <p:cNvPr id="2" name="Titel 1">
            <a:extLst>
              <a:ext uri="{FF2B5EF4-FFF2-40B4-BE49-F238E27FC236}">
                <a16:creationId xmlns:a16="http://schemas.microsoft.com/office/drawing/2014/main" id="{FB8597A4-A48A-4AC7-8C77-F5E81B579829}"/>
              </a:ext>
            </a:extLst>
          </p:cNvPr>
          <p:cNvSpPr>
            <a:spLocks noGrp="1"/>
          </p:cNvSpPr>
          <p:nvPr>
            <p:ph type="title"/>
          </p:nvPr>
        </p:nvSpPr>
        <p:spPr>
          <a:xfrm>
            <a:off x="457202" y="643467"/>
            <a:ext cx="4102091" cy="5571066"/>
          </a:xfrm>
        </p:spPr>
        <p:txBody>
          <a:bodyPr>
            <a:normAutofit/>
          </a:bodyPr>
          <a:lstStyle/>
          <a:p>
            <a:pPr algn="r"/>
            <a:r>
              <a:rPr lang="nl-NL" sz="4000" dirty="0"/>
              <a:t>Terugblik Huiswerk </a:t>
            </a:r>
            <a:br>
              <a:rPr lang="nl-NL" sz="4000" dirty="0"/>
            </a:br>
            <a:r>
              <a:rPr lang="nl-NL" sz="2400" dirty="0"/>
              <a:t>handleiding </a:t>
            </a:r>
            <a:r>
              <a:rPr lang="nl-NL" sz="2400" dirty="0" err="1"/>
              <a:t>digicoach</a:t>
            </a:r>
            <a:endParaRPr lang="nl-NL" sz="4000" dirty="0"/>
          </a:p>
        </p:txBody>
      </p:sp>
      <p:cxnSp>
        <p:nvCxnSpPr>
          <p:cNvPr id="12" name="Straight Connector 11">
            <a:extLst>
              <a:ext uri="{FF2B5EF4-FFF2-40B4-BE49-F238E27FC236}">
                <a16:creationId xmlns:a16="http://schemas.microsoft.com/office/drawing/2014/main" id="{FBB7ADC3-53A0-44F2-914A-78CADAF33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45" y="1828800"/>
            <a:ext cx="0" cy="3200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388F65FD-F256-4DA6-9504-1E7FFCA73C47}"/>
              </a:ext>
            </a:extLst>
          </p:cNvPr>
          <p:cNvSpPr>
            <a:spLocks noGrp="1"/>
          </p:cNvSpPr>
          <p:nvPr>
            <p:ph idx="1"/>
          </p:nvPr>
        </p:nvSpPr>
        <p:spPr>
          <a:xfrm>
            <a:off x="4971371" y="643467"/>
            <a:ext cx="6574112" cy="5571066"/>
          </a:xfrm>
        </p:spPr>
        <p:txBody>
          <a:bodyPr anchor="ctr">
            <a:normAutofit/>
          </a:bodyPr>
          <a:lstStyle/>
          <a:p>
            <a:pPr>
              <a:buFont typeface="Arial" panose="020B0604020202020204" pitchFamily="34" charset="0"/>
              <a:buChar char="•"/>
            </a:pPr>
            <a:r>
              <a:rPr lang="nl-NL" sz="2000" dirty="0"/>
              <a:t> Hoe was het om te maken? </a:t>
            </a:r>
          </a:p>
          <a:p>
            <a:pPr>
              <a:buFont typeface="Arial" panose="020B0604020202020204" pitchFamily="34" charset="0"/>
              <a:buChar char="•"/>
            </a:pPr>
            <a:r>
              <a:rPr lang="nl-NL" sz="2000" dirty="0"/>
              <a:t> Wat heb je eruit kunnen halen? </a:t>
            </a:r>
          </a:p>
          <a:p>
            <a:pPr>
              <a:buFont typeface="Arial" panose="020B0604020202020204" pitchFamily="34" charset="0"/>
              <a:buChar char="•"/>
            </a:pPr>
            <a:r>
              <a:rPr lang="nl-NL" sz="2000" dirty="0"/>
              <a:t> Welke feedback heb je gekregen?</a:t>
            </a:r>
          </a:p>
          <a:p>
            <a:pPr>
              <a:buFont typeface="Arial" panose="020B0604020202020204" pitchFamily="34" charset="0"/>
              <a:buChar char="•"/>
            </a:pPr>
            <a:endParaRPr lang="nl-NL" sz="2000" dirty="0"/>
          </a:p>
          <a:p>
            <a:pPr>
              <a:buFont typeface="Arial" panose="020B0604020202020204" pitchFamily="34" charset="0"/>
              <a:buChar char="•"/>
            </a:pPr>
            <a:r>
              <a:rPr lang="nl-NL" sz="2000" dirty="0"/>
              <a:t> Blijf je handleiding aanvullen</a:t>
            </a:r>
          </a:p>
          <a:p>
            <a:pPr>
              <a:buFont typeface="Arial" panose="020B0604020202020204" pitchFamily="34" charset="0"/>
              <a:buChar char="•"/>
            </a:pPr>
            <a:r>
              <a:rPr lang="nl-NL" sz="2000" dirty="0"/>
              <a:t> Maak er je eigen hulpmiddel van</a:t>
            </a:r>
          </a:p>
        </p:txBody>
      </p:sp>
    </p:spTree>
    <p:extLst>
      <p:ext uri="{BB962C8B-B14F-4D97-AF65-F5344CB8AC3E}">
        <p14:creationId xmlns:p14="http://schemas.microsoft.com/office/powerpoint/2010/main" val="3727062115"/>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Stap voor stap, telkens verder vooruit - AMIS, Data Driven Blog - Oracle &amp;  Microsoft Azure">
            <a:extLst>
              <a:ext uri="{FF2B5EF4-FFF2-40B4-BE49-F238E27FC236}">
                <a16:creationId xmlns:a16="http://schemas.microsoft.com/office/drawing/2014/main" id="{C854F054-2B80-42FE-B5E2-828A95CE3BA8}"/>
              </a:ext>
            </a:extLst>
          </p:cNvPr>
          <p:cNvPicPr>
            <a:picLocks noChangeAspect="1" noChangeArrowheads="1"/>
          </p:cNvPicPr>
          <p:nvPr/>
        </p:nvPicPr>
        <p:blipFill rotWithShape="1">
          <a:blip r:embed="rId4">
            <a:alphaModFix amt="50000"/>
            <a:extLst>
              <a:ext uri="{28A0092B-C50C-407E-A947-70E740481C1C}">
                <a14:useLocalDpi xmlns:a14="http://schemas.microsoft.com/office/drawing/2010/main" val="0"/>
              </a:ext>
            </a:extLst>
          </a:blip>
          <a:srcRect l="2222" r="1"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537AC432-42AD-4D82-9F90-B8A05A7E3E2E}"/>
              </a:ext>
            </a:extLst>
          </p:cNvPr>
          <p:cNvSpPr>
            <a:spLocks noGrp="1"/>
          </p:cNvSpPr>
          <p:nvPr>
            <p:ph type="title"/>
          </p:nvPr>
        </p:nvSpPr>
        <p:spPr>
          <a:xfrm>
            <a:off x="1024127" y="793073"/>
            <a:ext cx="9720072" cy="994202"/>
          </a:xfrm>
        </p:spPr>
        <p:txBody>
          <a:bodyPr>
            <a:normAutofit/>
          </a:bodyPr>
          <a:lstStyle/>
          <a:p>
            <a:r>
              <a:rPr lang="nl-NL" sz="4400" dirty="0">
                <a:solidFill>
                  <a:srgbClr val="FFFFFF"/>
                </a:solidFill>
              </a:rPr>
              <a:t>Coaching </a:t>
            </a:r>
            <a:r>
              <a:rPr lang="nl-NL" sz="2400" dirty="0">
                <a:solidFill>
                  <a:srgbClr val="FFFFFF"/>
                </a:solidFill>
              </a:rPr>
              <a:t>(1 van 4)</a:t>
            </a:r>
          </a:p>
        </p:txBody>
      </p:sp>
      <p:cxnSp>
        <p:nvCxnSpPr>
          <p:cNvPr id="1028" name="Straight Connector 70">
            <a:extLst>
              <a:ext uri="{FF2B5EF4-FFF2-40B4-BE49-F238E27FC236}">
                <a16:creationId xmlns:a16="http://schemas.microsoft.com/office/drawing/2014/main" id="{E79B4DA2-E806-489F-80F1-ADC1F33388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alpha val="80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CE013E10-1D20-4C21-9FD1-A3EBA68F41FF}"/>
              </a:ext>
            </a:extLst>
          </p:cNvPr>
          <p:cNvSpPr>
            <a:spLocks noGrp="1"/>
          </p:cNvSpPr>
          <p:nvPr>
            <p:ph idx="1"/>
          </p:nvPr>
        </p:nvSpPr>
        <p:spPr>
          <a:xfrm>
            <a:off x="1024128" y="1527464"/>
            <a:ext cx="9720071" cy="4023360"/>
          </a:xfrm>
        </p:spPr>
        <p:txBody>
          <a:bodyPr>
            <a:normAutofit/>
          </a:bodyPr>
          <a:lstStyle/>
          <a:p>
            <a:r>
              <a:rPr lang="nl-NL" sz="2000" dirty="0">
                <a:solidFill>
                  <a:schemeClr val="accent2"/>
                </a:solidFill>
                <a:sym typeface="Wingdings 3" panose="05040102010807070707" pitchFamily="18" charset="2"/>
              </a:rPr>
              <a:t></a:t>
            </a:r>
            <a:r>
              <a:rPr lang="nl-NL" sz="2000" dirty="0">
                <a:solidFill>
                  <a:schemeClr val="accent1">
                    <a:lumMod val="40000"/>
                    <a:lumOff val="60000"/>
                  </a:schemeClr>
                </a:solidFill>
                <a:sym typeface="Wingdings 3" panose="05040102010807070707" pitchFamily="18" charset="2"/>
              </a:rPr>
              <a:t> </a:t>
            </a:r>
            <a:r>
              <a:rPr lang="nl-NL" sz="2000" dirty="0">
                <a:solidFill>
                  <a:srgbClr val="FFFFFF"/>
                </a:solidFill>
                <a:sym typeface="Wingdings 3" panose="05040102010807070707" pitchFamily="18" charset="2"/>
              </a:rPr>
              <a:t> B</a:t>
            </a:r>
            <a:r>
              <a:rPr lang="nl-NL" sz="2000" dirty="0">
                <a:solidFill>
                  <a:srgbClr val="FFFFFF"/>
                </a:solidFill>
              </a:rPr>
              <a:t>egeleidingsvorm waarbij je uitdaagt en ondersteunt in een ontwikkelingsproces</a:t>
            </a:r>
          </a:p>
          <a:p>
            <a:endParaRPr lang="nl-NL" sz="2000" dirty="0">
              <a:solidFill>
                <a:srgbClr val="FFFFFF"/>
              </a:solidFill>
            </a:endParaRPr>
          </a:p>
          <a:p>
            <a:pPr>
              <a:buFont typeface="Arial" panose="020B0604020202020204" pitchFamily="34" charset="0"/>
              <a:buChar char="•"/>
            </a:pPr>
            <a:r>
              <a:rPr lang="nl-NL" sz="2000" dirty="0">
                <a:solidFill>
                  <a:srgbClr val="FFFFFF"/>
                </a:solidFill>
              </a:rPr>
              <a:t> </a:t>
            </a:r>
            <a:r>
              <a:rPr lang="nl-NL" sz="2000" dirty="0">
                <a:solidFill>
                  <a:schemeClr val="accent2"/>
                </a:solidFill>
              </a:rPr>
              <a:t>Toekomstgericht</a:t>
            </a:r>
          </a:p>
          <a:p>
            <a:pPr>
              <a:buFont typeface="Arial" panose="020B0604020202020204" pitchFamily="34" charset="0"/>
              <a:buChar char="•"/>
            </a:pPr>
            <a:r>
              <a:rPr lang="nl-NL" sz="2000" dirty="0">
                <a:solidFill>
                  <a:srgbClr val="FFFFFF"/>
                </a:solidFill>
              </a:rPr>
              <a:t> Wordt gestuurd door je collega</a:t>
            </a:r>
          </a:p>
          <a:p>
            <a:pPr>
              <a:buFont typeface="Arial" panose="020B0604020202020204" pitchFamily="34" charset="0"/>
              <a:buChar char="•"/>
            </a:pPr>
            <a:r>
              <a:rPr lang="nl-NL" sz="2000" dirty="0">
                <a:solidFill>
                  <a:srgbClr val="FFFFFF"/>
                </a:solidFill>
              </a:rPr>
              <a:t> Sluit aan bij </a:t>
            </a:r>
            <a:r>
              <a:rPr lang="nl-NL" sz="2000" dirty="0">
                <a:solidFill>
                  <a:schemeClr val="accent2"/>
                </a:solidFill>
              </a:rPr>
              <a:t>context</a:t>
            </a:r>
            <a:r>
              <a:rPr lang="nl-NL" sz="2000" dirty="0">
                <a:solidFill>
                  <a:srgbClr val="FFFFFF"/>
                </a:solidFill>
              </a:rPr>
              <a:t> en </a:t>
            </a:r>
            <a:r>
              <a:rPr lang="nl-NL" sz="2000" dirty="0">
                <a:solidFill>
                  <a:schemeClr val="accent2"/>
                </a:solidFill>
              </a:rPr>
              <a:t>ervaringen</a:t>
            </a:r>
            <a:r>
              <a:rPr lang="nl-NL" sz="2000" dirty="0">
                <a:solidFill>
                  <a:srgbClr val="FFFFFF"/>
                </a:solidFill>
              </a:rPr>
              <a:t> van je collega</a:t>
            </a:r>
          </a:p>
          <a:p>
            <a:pPr>
              <a:buFont typeface="Arial" panose="020B0604020202020204" pitchFamily="34" charset="0"/>
              <a:buChar char="•"/>
            </a:pPr>
            <a:r>
              <a:rPr lang="nl-NL" sz="2000" dirty="0">
                <a:solidFill>
                  <a:srgbClr val="FFFFFF"/>
                </a:solidFill>
              </a:rPr>
              <a:t> Draagt bij aan de </a:t>
            </a:r>
            <a:r>
              <a:rPr lang="nl-NL" sz="2000" dirty="0">
                <a:solidFill>
                  <a:schemeClr val="accent2"/>
                </a:solidFill>
              </a:rPr>
              <a:t>gelijkwaardigheid</a:t>
            </a:r>
            <a:r>
              <a:rPr lang="nl-NL" sz="2000" dirty="0">
                <a:solidFill>
                  <a:srgbClr val="FFFFFF"/>
                </a:solidFill>
              </a:rPr>
              <a:t> van jullie relatie</a:t>
            </a:r>
          </a:p>
        </p:txBody>
      </p:sp>
    </p:spTree>
    <p:extLst>
      <p:ext uri="{BB962C8B-B14F-4D97-AF65-F5344CB8AC3E}">
        <p14:creationId xmlns:p14="http://schemas.microsoft.com/office/powerpoint/2010/main" val="1658357299"/>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F10EA04-3724-44F3-99A2-4F4AB5BDAE49}"/>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67000" y="623316"/>
            <a:ext cx="9201150" cy="6123703"/>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023026D6-E540-41C9-96F2-B46DDA9077D8}"/>
              </a:ext>
            </a:extLst>
          </p:cNvPr>
          <p:cNvSpPr>
            <a:spLocks noGrp="1"/>
          </p:cNvSpPr>
          <p:nvPr>
            <p:ph type="title"/>
          </p:nvPr>
        </p:nvSpPr>
        <p:spPr>
          <a:xfrm>
            <a:off x="1024129" y="623316"/>
            <a:ext cx="5995796" cy="1310259"/>
          </a:xfrm>
          <a:solidFill>
            <a:schemeClr val="bg1"/>
          </a:solidFill>
        </p:spPr>
        <p:txBody>
          <a:bodyPr>
            <a:normAutofit/>
          </a:bodyPr>
          <a:lstStyle/>
          <a:p>
            <a:r>
              <a:rPr lang="nl-NL" sz="4000" dirty="0">
                <a:solidFill>
                  <a:schemeClr val="accent6"/>
                </a:solidFill>
              </a:rPr>
              <a:t>Coaching </a:t>
            </a:r>
            <a:r>
              <a:rPr lang="nl-NL" sz="2400" dirty="0">
                <a:solidFill>
                  <a:schemeClr val="accent6"/>
                </a:solidFill>
              </a:rPr>
              <a:t>(2 van 4)</a:t>
            </a:r>
            <a:br>
              <a:rPr lang="nl-NL" sz="2400" dirty="0">
                <a:solidFill>
                  <a:schemeClr val="accent6"/>
                </a:solidFill>
              </a:rPr>
            </a:br>
            <a:r>
              <a:rPr lang="nl-NL" sz="2400" dirty="0">
                <a:solidFill>
                  <a:schemeClr val="accent6"/>
                </a:solidFill>
              </a:rPr>
              <a:t>toepassing (</a:t>
            </a:r>
            <a:r>
              <a:rPr lang="nl-NL" sz="2400" dirty="0" err="1">
                <a:solidFill>
                  <a:schemeClr val="accent6"/>
                </a:solidFill>
              </a:rPr>
              <a:t>to-grow</a:t>
            </a:r>
            <a:r>
              <a:rPr lang="nl-NL" sz="2400" dirty="0">
                <a:solidFill>
                  <a:schemeClr val="accent6"/>
                </a:solidFill>
              </a:rPr>
              <a:t> model)</a:t>
            </a:r>
          </a:p>
        </p:txBody>
      </p:sp>
    </p:spTree>
    <p:extLst>
      <p:ext uri="{BB962C8B-B14F-4D97-AF65-F5344CB8AC3E}">
        <p14:creationId xmlns:p14="http://schemas.microsoft.com/office/powerpoint/2010/main" val="42444192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15539A-089E-4162-8B81-EAA54CE69C07}"/>
              </a:ext>
            </a:extLst>
          </p:cNvPr>
          <p:cNvSpPr>
            <a:spLocks noGrp="1"/>
          </p:cNvSpPr>
          <p:nvPr>
            <p:ph type="title"/>
          </p:nvPr>
        </p:nvSpPr>
        <p:spPr>
          <a:xfrm>
            <a:off x="7502236" y="429353"/>
            <a:ext cx="4291446" cy="1499616"/>
          </a:xfrm>
        </p:spPr>
        <p:txBody>
          <a:bodyPr>
            <a:normAutofit/>
          </a:bodyPr>
          <a:lstStyle/>
          <a:p>
            <a:pPr algn="r"/>
            <a:r>
              <a:rPr lang="nl-NL" sz="4000" dirty="0">
                <a:solidFill>
                  <a:schemeClr val="bg1"/>
                </a:solidFill>
              </a:rPr>
              <a:t>Coaching (3 van 4)</a:t>
            </a:r>
            <a:br>
              <a:rPr lang="nl-NL" sz="4000" dirty="0">
                <a:solidFill>
                  <a:schemeClr val="bg1"/>
                </a:solidFill>
              </a:rPr>
            </a:br>
            <a:r>
              <a:rPr lang="nl-NL" sz="2400" dirty="0">
                <a:solidFill>
                  <a:schemeClr val="bg1"/>
                </a:solidFill>
              </a:rPr>
              <a:t>Uitgebreider model</a:t>
            </a:r>
            <a:endParaRPr lang="nl-NL" sz="4400" dirty="0">
              <a:solidFill>
                <a:schemeClr val="bg1"/>
              </a:solidFill>
            </a:endParaRPr>
          </a:p>
        </p:txBody>
      </p:sp>
      <p:pic>
        <p:nvPicPr>
          <p:cNvPr id="2050" name="Picture 2">
            <a:extLst>
              <a:ext uri="{FF2B5EF4-FFF2-40B4-BE49-F238E27FC236}">
                <a16:creationId xmlns:a16="http://schemas.microsoft.com/office/drawing/2014/main" id="{A08AAEC9-703D-4A26-90C1-E497AA3DF43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902" b="12939"/>
          <a:stretch/>
        </p:blipFill>
        <p:spPr bwMode="auto">
          <a:xfrm>
            <a:off x="0" y="10391"/>
            <a:ext cx="7339445" cy="6865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0202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Hoe groeien en ontwikkelen planten zich eigenlijk? - WUR">
            <a:extLst>
              <a:ext uri="{FF2B5EF4-FFF2-40B4-BE49-F238E27FC236}">
                <a16:creationId xmlns:a16="http://schemas.microsoft.com/office/drawing/2014/main" id="{D44B53A5-F248-4C07-9192-94016F745FAC}"/>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t="6803" b="955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DE5D5D8B-9289-4F2E-B074-2D930DEC5AB5}"/>
              </a:ext>
            </a:extLst>
          </p:cNvPr>
          <p:cNvSpPr>
            <a:spLocks noGrp="1"/>
          </p:cNvSpPr>
          <p:nvPr>
            <p:ph type="title"/>
          </p:nvPr>
        </p:nvSpPr>
        <p:spPr>
          <a:xfrm>
            <a:off x="1024127" y="705770"/>
            <a:ext cx="9720072" cy="1155508"/>
          </a:xfrm>
        </p:spPr>
        <p:txBody>
          <a:bodyPr>
            <a:normAutofit/>
          </a:bodyPr>
          <a:lstStyle/>
          <a:p>
            <a:r>
              <a:rPr lang="nl-NL" sz="4400" dirty="0">
                <a:solidFill>
                  <a:srgbClr val="FFFFFF"/>
                </a:solidFill>
              </a:rPr>
              <a:t>Coaching </a:t>
            </a:r>
            <a:r>
              <a:rPr lang="nl-NL" sz="2700" dirty="0">
                <a:solidFill>
                  <a:srgbClr val="FFFFFF"/>
                </a:solidFill>
              </a:rPr>
              <a:t>(4 van 4)</a:t>
            </a:r>
            <a:br>
              <a:rPr lang="nl-NL" sz="2700" dirty="0">
                <a:solidFill>
                  <a:srgbClr val="FFFFFF"/>
                </a:solidFill>
              </a:rPr>
            </a:br>
            <a:r>
              <a:rPr lang="nl-NL" sz="2700" dirty="0">
                <a:solidFill>
                  <a:srgbClr val="FFFFFF"/>
                </a:solidFill>
              </a:rPr>
              <a:t>Tips bij coachen &amp; motiveren</a:t>
            </a:r>
          </a:p>
        </p:txBody>
      </p:sp>
      <p:cxnSp>
        <p:nvCxnSpPr>
          <p:cNvPr id="137" name="Straight Connector 136">
            <a:extLst>
              <a:ext uri="{FF2B5EF4-FFF2-40B4-BE49-F238E27FC236}">
                <a16:creationId xmlns:a16="http://schemas.microsoft.com/office/drawing/2014/main" id="{E79B4DA2-E806-489F-80F1-ADC1F33388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alpha val="80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08713BFD-4940-47B2-AAF5-0C37DE8EF124}"/>
              </a:ext>
            </a:extLst>
          </p:cNvPr>
          <p:cNvSpPr>
            <a:spLocks noGrp="1"/>
          </p:cNvSpPr>
          <p:nvPr>
            <p:ph idx="1"/>
          </p:nvPr>
        </p:nvSpPr>
        <p:spPr>
          <a:xfrm>
            <a:off x="1024128" y="2084832"/>
            <a:ext cx="9720071" cy="4023360"/>
          </a:xfrm>
        </p:spPr>
        <p:txBody>
          <a:bodyPr>
            <a:normAutofit/>
          </a:bodyPr>
          <a:lstStyle/>
          <a:p>
            <a:pPr marL="457200" indent="-457200">
              <a:buFont typeface="+mj-lt"/>
              <a:buAutoNum type="arabicPeriod"/>
            </a:pPr>
            <a:r>
              <a:rPr lang="nl-NL" sz="2000" dirty="0">
                <a:solidFill>
                  <a:srgbClr val="FFFFFF"/>
                </a:solidFill>
              </a:rPr>
              <a:t>Geef LSD en laat OMA thuis</a:t>
            </a:r>
          </a:p>
          <a:p>
            <a:pPr marL="356616" lvl="2" indent="0">
              <a:buNone/>
            </a:pPr>
            <a:r>
              <a:rPr lang="nl-NL" sz="2000" dirty="0">
                <a:solidFill>
                  <a:srgbClr val="FFFFFF"/>
                </a:solidFill>
              </a:rPr>
              <a:t>	</a:t>
            </a:r>
            <a:r>
              <a:rPr lang="nl-NL" sz="2000" dirty="0">
                <a:solidFill>
                  <a:srgbClr val="FFFFFF"/>
                </a:solidFill>
                <a:sym typeface="Wingdings 3" panose="05040102010807070707" pitchFamily="18" charset="2"/>
              </a:rPr>
              <a:t>  Luisteren Samenvatten Doorvragen / Oordeel Mening Advies</a:t>
            </a:r>
            <a:endParaRPr lang="nl-NL" sz="2000" dirty="0">
              <a:solidFill>
                <a:srgbClr val="FFFFFF"/>
              </a:solidFill>
            </a:endParaRPr>
          </a:p>
          <a:p>
            <a:pPr marL="457200" indent="-457200">
              <a:buFont typeface="+mj-lt"/>
              <a:buAutoNum type="arabicPeriod"/>
            </a:pPr>
            <a:r>
              <a:rPr lang="nl-NL" sz="2000" dirty="0">
                <a:solidFill>
                  <a:srgbClr val="FFFFFF"/>
                </a:solidFill>
              </a:rPr>
              <a:t>Stel realistische doelen</a:t>
            </a:r>
          </a:p>
          <a:p>
            <a:pPr marL="457200" indent="-457200">
              <a:buFont typeface="+mj-lt"/>
              <a:buAutoNum type="arabicPeriod"/>
            </a:pPr>
            <a:r>
              <a:rPr lang="nl-NL" sz="2000" dirty="0">
                <a:solidFill>
                  <a:srgbClr val="FFFFFF"/>
                </a:solidFill>
              </a:rPr>
              <a:t>Geef vertrouwen</a:t>
            </a:r>
          </a:p>
          <a:p>
            <a:pPr marL="457200" indent="-457200">
              <a:buFont typeface="+mj-lt"/>
              <a:buAutoNum type="arabicPeriod"/>
            </a:pPr>
            <a:r>
              <a:rPr lang="nl-NL" sz="2000" dirty="0">
                <a:solidFill>
                  <a:srgbClr val="FFFFFF"/>
                </a:solidFill>
              </a:rPr>
              <a:t>Geef complimenten</a:t>
            </a:r>
          </a:p>
          <a:p>
            <a:pPr marL="457200" indent="-457200">
              <a:buFont typeface="+mj-lt"/>
              <a:buAutoNum type="arabicPeriod"/>
            </a:pPr>
            <a:r>
              <a:rPr lang="nl-NL" sz="2000" dirty="0">
                <a:solidFill>
                  <a:srgbClr val="FFFFFF"/>
                </a:solidFill>
              </a:rPr>
              <a:t>Communiceer</a:t>
            </a:r>
          </a:p>
          <a:p>
            <a:pPr marL="457200" indent="-457200">
              <a:buFont typeface="+mj-lt"/>
              <a:buAutoNum type="arabicPeriod"/>
            </a:pPr>
            <a:r>
              <a:rPr lang="nl-NL" sz="2000" dirty="0">
                <a:solidFill>
                  <a:srgbClr val="FFFFFF"/>
                </a:solidFill>
              </a:rPr>
              <a:t>Vier successen</a:t>
            </a:r>
          </a:p>
          <a:p>
            <a:pPr marL="457200" indent="-457200">
              <a:buFont typeface="+mj-lt"/>
              <a:buAutoNum type="arabicPeriod"/>
            </a:pPr>
            <a:r>
              <a:rPr lang="nl-NL" sz="2000" dirty="0">
                <a:solidFill>
                  <a:srgbClr val="FFFFFF"/>
                </a:solidFill>
              </a:rPr>
              <a:t>Geef het goede voorbeeld</a:t>
            </a:r>
          </a:p>
          <a:p>
            <a:pPr marL="457200" indent="-457200">
              <a:buFont typeface="+mj-lt"/>
              <a:buAutoNum type="arabicPeriod"/>
            </a:pPr>
            <a:r>
              <a:rPr lang="nl-NL" sz="2000" dirty="0">
                <a:solidFill>
                  <a:srgbClr val="FFFFFF"/>
                </a:solidFill>
              </a:rPr>
              <a:t>Benader iedereen anders</a:t>
            </a:r>
          </a:p>
        </p:txBody>
      </p:sp>
    </p:spTree>
    <p:extLst>
      <p:ext uri="{BB962C8B-B14F-4D97-AF65-F5344CB8AC3E}">
        <p14:creationId xmlns:p14="http://schemas.microsoft.com/office/powerpoint/2010/main" val="3817736235"/>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erson, sketching, paper, hand, pencil, drawing, write, human hand, human body part, copy space">
            <a:extLst>
              <a:ext uri="{FF2B5EF4-FFF2-40B4-BE49-F238E27FC236}">
                <a16:creationId xmlns:a16="http://schemas.microsoft.com/office/drawing/2014/main" id="{BD03469A-9EF3-480F-883B-6B19A21ADD47}"/>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t="15672"/>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8DE5230D-4CF9-4088-B028-A2E338493F60}"/>
              </a:ext>
            </a:extLst>
          </p:cNvPr>
          <p:cNvSpPr>
            <a:spLocks noGrp="1"/>
          </p:cNvSpPr>
          <p:nvPr>
            <p:ph type="title"/>
          </p:nvPr>
        </p:nvSpPr>
        <p:spPr/>
        <p:txBody>
          <a:bodyPr>
            <a:normAutofit/>
          </a:bodyPr>
          <a:lstStyle/>
          <a:p>
            <a:r>
              <a:rPr lang="nl-NL" sz="4400" dirty="0"/>
              <a:t>Casus uitschrijven </a:t>
            </a:r>
            <a:r>
              <a:rPr lang="nl-NL" sz="2400" dirty="0"/>
              <a:t>(10 min.)</a:t>
            </a:r>
            <a:endParaRPr lang="nl-NL" sz="4400" dirty="0"/>
          </a:p>
        </p:txBody>
      </p:sp>
      <p:sp>
        <p:nvSpPr>
          <p:cNvPr id="3" name="Tijdelijke aanduiding voor inhoud 2">
            <a:extLst>
              <a:ext uri="{FF2B5EF4-FFF2-40B4-BE49-F238E27FC236}">
                <a16:creationId xmlns:a16="http://schemas.microsoft.com/office/drawing/2014/main" id="{D52241C0-16C2-42C7-80E0-5E36385787F1}"/>
              </a:ext>
            </a:extLst>
          </p:cNvPr>
          <p:cNvSpPr>
            <a:spLocks noGrp="1"/>
          </p:cNvSpPr>
          <p:nvPr>
            <p:ph idx="1"/>
          </p:nvPr>
        </p:nvSpPr>
        <p:spPr>
          <a:xfrm>
            <a:off x="1024128" y="1981200"/>
            <a:ext cx="6843522" cy="4023360"/>
          </a:xfrm>
        </p:spPr>
        <p:txBody>
          <a:bodyPr>
            <a:normAutofit/>
          </a:bodyPr>
          <a:lstStyle/>
          <a:p>
            <a:r>
              <a:rPr lang="nl-NL" sz="2000" dirty="0"/>
              <a:t>Schrijf een </a:t>
            </a:r>
            <a:r>
              <a:rPr lang="nl-NL" sz="2000" dirty="0">
                <a:solidFill>
                  <a:srgbClr val="00B050"/>
                </a:solidFill>
              </a:rPr>
              <a:t>situatie</a:t>
            </a:r>
            <a:r>
              <a:rPr lang="nl-NL" sz="2000" dirty="0"/>
              <a:t> uit waarmee je straks je </a:t>
            </a:r>
            <a:r>
              <a:rPr lang="nl-NL" sz="2000" dirty="0" err="1"/>
              <a:t>coachingsvaardigheden</a:t>
            </a:r>
            <a:r>
              <a:rPr lang="nl-NL" sz="2000" dirty="0"/>
              <a:t> wilt oefenen. Denk aan:</a:t>
            </a:r>
          </a:p>
          <a:p>
            <a:pPr marL="444500" indent="-90488">
              <a:buFont typeface="Arial" panose="020B0604020202020204" pitchFamily="34" charset="0"/>
              <a:buChar char="•"/>
            </a:pPr>
            <a:r>
              <a:rPr lang="nl-NL" sz="2000" dirty="0"/>
              <a:t> Om </a:t>
            </a:r>
            <a:r>
              <a:rPr lang="nl-NL" sz="2000" dirty="0">
                <a:solidFill>
                  <a:srgbClr val="00B050"/>
                </a:solidFill>
              </a:rPr>
              <a:t>wie</a:t>
            </a:r>
            <a:r>
              <a:rPr lang="nl-NL" sz="2000" dirty="0"/>
              <a:t> gaat het (beschrijf deze collega). Denk aan leeftijd, functie, opleidingsniveau, karakter etc.</a:t>
            </a:r>
          </a:p>
          <a:p>
            <a:pPr marL="444500" indent="-90488">
              <a:buFont typeface="Arial" panose="020B0604020202020204" pitchFamily="34" charset="0"/>
              <a:buChar char="•"/>
            </a:pPr>
            <a:r>
              <a:rPr lang="nl-NL" sz="2000" dirty="0"/>
              <a:t> Wat is het </a:t>
            </a:r>
            <a:r>
              <a:rPr lang="nl-NL" sz="2000" dirty="0">
                <a:solidFill>
                  <a:srgbClr val="00B050"/>
                </a:solidFill>
              </a:rPr>
              <a:t>probleem</a:t>
            </a:r>
            <a:r>
              <a:rPr lang="nl-NL" sz="2000" dirty="0"/>
              <a:t> of de situatie van deze collega</a:t>
            </a:r>
          </a:p>
          <a:p>
            <a:pPr marL="444500" indent="-90488">
              <a:buFont typeface="Arial" panose="020B0604020202020204" pitchFamily="34" charset="0"/>
              <a:buChar char="•"/>
            </a:pPr>
            <a:r>
              <a:rPr lang="nl-NL" sz="2000" dirty="0"/>
              <a:t> Waar ligt voor de digicoach de </a:t>
            </a:r>
            <a:r>
              <a:rPr lang="nl-NL" sz="2000" dirty="0">
                <a:solidFill>
                  <a:srgbClr val="00B050"/>
                </a:solidFill>
              </a:rPr>
              <a:t>uitdaging</a:t>
            </a:r>
            <a:r>
              <a:rPr lang="nl-NL" sz="2000" dirty="0"/>
              <a:t>?</a:t>
            </a:r>
          </a:p>
          <a:p>
            <a:pPr marL="444500" indent="-90488">
              <a:buFont typeface="Arial" panose="020B0604020202020204" pitchFamily="34" charset="0"/>
              <a:buChar char="•"/>
            </a:pPr>
            <a:endParaRPr lang="nl-NL" sz="2000" dirty="0"/>
          </a:p>
          <a:p>
            <a:pPr marL="85725" indent="0">
              <a:buNone/>
            </a:pPr>
            <a:r>
              <a:rPr lang="nl-NL" sz="2000" dirty="0">
                <a:solidFill>
                  <a:srgbClr val="00B050"/>
                </a:solidFill>
              </a:rPr>
              <a:t>Let op! </a:t>
            </a:r>
            <a:r>
              <a:rPr lang="nl-NL" sz="2000" dirty="0"/>
              <a:t>Beschrijf nog geen mogelijke oplossingen, of hoe je de situatie zou aanpakken.</a:t>
            </a:r>
          </a:p>
          <a:p>
            <a:pPr>
              <a:buFont typeface="Arial" panose="020B0604020202020204" pitchFamily="34" charset="0"/>
              <a:buChar char="•"/>
            </a:pPr>
            <a:endParaRPr lang="nl-NL" sz="2000" dirty="0"/>
          </a:p>
        </p:txBody>
      </p:sp>
    </p:spTree>
    <p:extLst>
      <p:ext uri="{BB962C8B-B14F-4D97-AF65-F5344CB8AC3E}">
        <p14:creationId xmlns:p14="http://schemas.microsoft.com/office/powerpoint/2010/main" val="1669285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6CA431F-93D6-4BE9-8C00-0D88132F01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202" t="9630" r="16409" b="7391"/>
          <a:stretch/>
        </p:blipFill>
        <p:spPr bwMode="auto">
          <a:xfrm>
            <a:off x="0" y="0"/>
            <a:ext cx="788125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el 1">
            <a:extLst>
              <a:ext uri="{FF2B5EF4-FFF2-40B4-BE49-F238E27FC236}">
                <a16:creationId xmlns:a16="http://schemas.microsoft.com/office/drawing/2014/main" id="{D287B01E-4A0E-4879-9169-539F9C8B9703}"/>
              </a:ext>
            </a:extLst>
          </p:cNvPr>
          <p:cNvSpPr txBox="1">
            <a:spLocks/>
          </p:cNvSpPr>
          <p:nvPr/>
        </p:nvSpPr>
        <p:spPr>
          <a:xfrm>
            <a:off x="8392886" y="1085961"/>
            <a:ext cx="3439886" cy="666640"/>
          </a:xfrm>
          <a:prstGeom prst="rect">
            <a:avLst/>
          </a:prstGeom>
        </p:spPr>
        <p:txBody>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r>
              <a:rPr lang="nl-NL" sz="4400" dirty="0">
                <a:solidFill>
                  <a:schemeClr val="accent2">
                    <a:lumMod val="40000"/>
                    <a:lumOff val="60000"/>
                  </a:schemeClr>
                </a:solidFill>
              </a:rPr>
              <a:t>Roos van </a:t>
            </a:r>
            <a:r>
              <a:rPr lang="nl-NL" sz="4400" dirty="0" err="1">
                <a:solidFill>
                  <a:schemeClr val="accent2">
                    <a:lumMod val="40000"/>
                    <a:lumOff val="60000"/>
                  </a:schemeClr>
                </a:solidFill>
              </a:rPr>
              <a:t>Leary</a:t>
            </a:r>
            <a:endParaRPr lang="nl-NL" sz="4400" dirty="0">
              <a:solidFill>
                <a:schemeClr val="accent2">
                  <a:lumMod val="40000"/>
                  <a:lumOff val="60000"/>
                </a:schemeClr>
              </a:solidFill>
            </a:endParaRPr>
          </a:p>
        </p:txBody>
      </p:sp>
      <p:sp>
        <p:nvSpPr>
          <p:cNvPr id="6" name="Tekstvak 5">
            <a:extLst>
              <a:ext uri="{FF2B5EF4-FFF2-40B4-BE49-F238E27FC236}">
                <a16:creationId xmlns:a16="http://schemas.microsoft.com/office/drawing/2014/main" id="{76075323-AC26-4FFE-8132-CB5BD507AEB2}"/>
              </a:ext>
            </a:extLst>
          </p:cNvPr>
          <p:cNvSpPr txBox="1"/>
          <p:nvPr/>
        </p:nvSpPr>
        <p:spPr>
          <a:xfrm>
            <a:off x="8392886" y="2076562"/>
            <a:ext cx="3298372" cy="2862322"/>
          </a:xfrm>
          <a:prstGeom prst="rect">
            <a:avLst/>
          </a:prstGeom>
          <a:noFill/>
        </p:spPr>
        <p:txBody>
          <a:bodyPr wrap="square" rtlCol="0">
            <a:spAutoFit/>
          </a:bodyPr>
          <a:lstStyle/>
          <a:p>
            <a:r>
              <a:rPr lang="nl-NL" sz="2000" dirty="0">
                <a:solidFill>
                  <a:schemeClr val="bg1"/>
                </a:solidFill>
              </a:rPr>
              <a:t>Tegen-gedrag roept tegen-gedrag op</a:t>
            </a:r>
          </a:p>
          <a:p>
            <a:pPr marL="342900" indent="-342900">
              <a:buFont typeface="Arial" panose="020B0604020202020204" pitchFamily="34" charset="0"/>
              <a:buChar char="•"/>
            </a:pPr>
            <a:endParaRPr lang="nl-NL" sz="2000" dirty="0">
              <a:solidFill>
                <a:schemeClr val="bg1"/>
              </a:solidFill>
            </a:endParaRPr>
          </a:p>
          <a:p>
            <a:r>
              <a:rPr lang="nl-NL" sz="2000" dirty="0">
                <a:solidFill>
                  <a:schemeClr val="bg1"/>
                </a:solidFill>
              </a:rPr>
              <a:t>Samen-gedrag roept samen-gedrag op</a:t>
            </a:r>
          </a:p>
          <a:p>
            <a:pPr marL="342900" indent="-342900">
              <a:buFont typeface="Arial" panose="020B0604020202020204" pitchFamily="34" charset="0"/>
              <a:buChar char="•"/>
            </a:pPr>
            <a:endParaRPr lang="nl-NL" sz="2000" dirty="0">
              <a:solidFill>
                <a:schemeClr val="bg1"/>
              </a:solidFill>
            </a:endParaRPr>
          </a:p>
          <a:p>
            <a:r>
              <a:rPr lang="nl-NL" sz="2000" dirty="0">
                <a:solidFill>
                  <a:schemeClr val="bg1"/>
                </a:solidFill>
              </a:rPr>
              <a:t>Dominant gedrag (actie) leidt tot onderdanig gedrag (reactie) en andersom</a:t>
            </a:r>
          </a:p>
        </p:txBody>
      </p:sp>
    </p:spTree>
    <p:extLst>
      <p:ext uri="{BB962C8B-B14F-4D97-AF65-F5344CB8AC3E}">
        <p14:creationId xmlns:p14="http://schemas.microsoft.com/office/powerpoint/2010/main" val="3570445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Afbeelding 5" descr="Afbeelding met vliegtuig&#10;&#10;Automatisch gegenereerde beschrijving">
            <a:extLst>
              <a:ext uri="{FF2B5EF4-FFF2-40B4-BE49-F238E27FC236}">
                <a16:creationId xmlns:a16="http://schemas.microsoft.com/office/drawing/2014/main" id="{1FAE8223-BEF0-4C4B-91D3-33552C5C4CB3}"/>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t="4815" b="11852"/>
          <a:stretch/>
        </p:blipFill>
        <p:spPr>
          <a:xfrm>
            <a:off x="20" y="10"/>
            <a:ext cx="12191980" cy="6857990"/>
          </a:xfrm>
          <a:prstGeom prst="rect">
            <a:avLst/>
          </a:prstGeom>
        </p:spPr>
      </p:pic>
      <p:sp>
        <p:nvSpPr>
          <p:cNvPr id="2" name="Titel 1">
            <a:extLst>
              <a:ext uri="{FF2B5EF4-FFF2-40B4-BE49-F238E27FC236}">
                <a16:creationId xmlns:a16="http://schemas.microsoft.com/office/drawing/2014/main" id="{8CD20E43-58D6-4AB2-8BF1-A77E6B9E8171}"/>
              </a:ext>
            </a:extLst>
          </p:cNvPr>
          <p:cNvSpPr>
            <a:spLocks noGrp="1"/>
          </p:cNvSpPr>
          <p:nvPr>
            <p:ph type="title"/>
          </p:nvPr>
        </p:nvSpPr>
        <p:spPr>
          <a:xfrm>
            <a:off x="1024128" y="585216"/>
            <a:ext cx="9720072" cy="1386459"/>
          </a:xfrm>
        </p:spPr>
        <p:txBody>
          <a:bodyPr>
            <a:normAutofit/>
          </a:bodyPr>
          <a:lstStyle/>
          <a:p>
            <a:r>
              <a:rPr lang="nl-NL" sz="4000" dirty="0">
                <a:solidFill>
                  <a:schemeClr val="accent2"/>
                </a:solidFill>
              </a:rPr>
              <a:t>Inchecken </a:t>
            </a:r>
            <a:br>
              <a:rPr lang="nl-NL" sz="4400" dirty="0">
                <a:solidFill>
                  <a:schemeClr val="accent2"/>
                </a:solidFill>
              </a:rPr>
            </a:br>
            <a:r>
              <a:rPr lang="nl-NL" sz="2400" dirty="0">
                <a:solidFill>
                  <a:schemeClr val="accent2"/>
                </a:solidFill>
              </a:rPr>
              <a:t>kennismaken | Inzicht kwaliteiten | weten wat je aan elkaar hebt</a:t>
            </a:r>
            <a:endParaRPr lang="nl-NL" sz="4400" dirty="0">
              <a:solidFill>
                <a:schemeClr val="accent2"/>
              </a:solidFill>
            </a:endParaRPr>
          </a:p>
        </p:txBody>
      </p:sp>
      <p:cxnSp>
        <p:nvCxnSpPr>
          <p:cNvPr id="8" name="Straight Connector 10">
            <a:extLst>
              <a:ext uri="{FF2B5EF4-FFF2-40B4-BE49-F238E27FC236}">
                <a16:creationId xmlns:a16="http://schemas.microsoft.com/office/drawing/2014/main" id="{E79B4DA2-E806-489F-80F1-ADC1F33388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alpha val="80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D85F933B-E706-4A26-BCD9-74C8F4EC9617}"/>
              </a:ext>
            </a:extLst>
          </p:cNvPr>
          <p:cNvSpPr>
            <a:spLocks noGrp="1"/>
          </p:cNvSpPr>
          <p:nvPr>
            <p:ph idx="1"/>
          </p:nvPr>
        </p:nvSpPr>
        <p:spPr>
          <a:xfrm>
            <a:off x="1024129" y="2084832"/>
            <a:ext cx="5795772" cy="4224528"/>
          </a:xfrm>
        </p:spPr>
        <p:txBody>
          <a:bodyPr>
            <a:normAutofit/>
          </a:bodyPr>
          <a:lstStyle/>
          <a:p>
            <a:pPr marL="457200" indent="-457200">
              <a:buFont typeface="+mj-lt"/>
              <a:buAutoNum type="arabicPeriod"/>
            </a:pPr>
            <a:r>
              <a:rPr lang="nl-NL" sz="2000" dirty="0">
                <a:solidFill>
                  <a:schemeClr val="bg1"/>
                </a:solidFill>
              </a:rPr>
              <a:t>Kies het een of het ander</a:t>
            </a:r>
          </a:p>
          <a:p>
            <a:pPr marL="457200" indent="-457200">
              <a:buFont typeface="+mj-lt"/>
              <a:buAutoNum type="arabicPeriod"/>
            </a:pPr>
            <a:r>
              <a:rPr lang="nl-NL" sz="2000" dirty="0">
                <a:solidFill>
                  <a:schemeClr val="bg1"/>
                </a:solidFill>
              </a:rPr>
              <a:t>Waarom kies je hiervoor?</a:t>
            </a:r>
          </a:p>
          <a:p>
            <a:pPr marL="457200" indent="-457200">
              <a:buFont typeface="+mj-lt"/>
              <a:buAutoNum type="arabicPeriod"/>
            </a:pPr>
            <a:r>
              <a:rPr lang="nl-NL" sz="2000" dirty="0">
                <a:solidFill>
                  <a:schemeClr val="bg1"/>
                </a:solidFill>
              </a:rPr>
              <a:t>Wat betekent dat voor jouw rol als digicoach?</a:t>
            </a:r>
          </a:p>
        </p:txBody>
      </p:sp>
    </p:spTree>
    <p:extLst>
      <p:ext uri="{BB962C8B-B14F-4D97-AF65-F5344CB8AC3E}">
        <p14:creationId xmlns:p14="http://schemas.microsoft.com/office/powerpoint/2010/main" val="3211197991"/>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553CD86A-ED57-47D5-BAF2-FC56061E50DF}"/>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10207" r="19436"/>
          <a:stretch/>
        </p:blipFill>
        <p:spPr>
          <a:xfrm>
            <a:off x="0" y="-4767"/>
            <a:ext cx="12192000" cy="6862767"/>
          </a:xfrm>
          <a:prstGeom prst="rect">
            <a:avLst/>
          </a:prstGeom>
        </p:spPr>
      </p:pic>
      <p:sp>
        <p:nvSpPr>
          <p:cNvPr id="2" name="Titel 1">
            <a:extLst>
              <a:ext uri="{FF2B5EF4-FFF2-40B4-BE49-F238E27FC236}">
                <a16:creationId xmlns:a16="http://schemas.microsoft.com/office/drawing/2014/main" id="{537AC432-42AD-4D82-9F90-B8A05A7E3E2E}"/>
              </a:ext>
            </a:extLst>
          </p:cNvPr>
          <p:cNvSpPr>
            <a:spLocks noGrp="1"/>
          </p:cNvSpPr>
          <p:nvPr>
            <p:ph type="title"/>
          </p:nvPr>
        </p:nvSpPr>
        <p:spPr/>
        <p:txBody>
          <a:bodyPr>
            <a:normAutofit/>
          </a:bodyPr>
          <a:lstStyle/>
          <a:p>
            <a:r>
              <a:rPr lang="nl-NL" sz="4400" dirty="0">
                <a:solidFill>
                  <a:schemeClr val="bg1"/>
                </a:solidFill>
              </a:rPr>
              <a:t>Gespreksvoering</a:t>
            </a:r>
            <a:br>
              <a:rPr lang="nl-NL" sz="4400" dirty="0">
                <a:solidFill>
                  <a:schemeClr val="bg1"/>
                </a:solidFill>
              </a:rPr>
            </a:br>
            <a:r>
              <a:rPr lang="nl-NL" sz="2400" dirty="0">
                <a:solidFill>
                  <a:schemeClr val="bg1"/>
                </a:solidFill>
              </a:rPr>
              <a:t>Oefenen a.d.h.v. casussen (30 min.)</a:t>
            </a:r>
            <a:endParaRPr lang="nl-NL" sz="4400" dirty="0">
              <a:solidFill>
                <a:schemeClr val="bg1"/>
              </a:solidFill>
            </a:endParaRPr>
          </a:p>
        </p:txBody>
      </p:sp>
      <p:sp>
        <p:nvSpPr>
          <p:cNvPr id="3" name="Tijdelijke aanduiding voor inhoud 2">
            <a:extLst>
              <a:ext uri="{FF2B5EF4-FFF2-40B4-BE49-F238E27FC236}">
                <a16:creationId xmlns:a16="http://schemas.microsoft.com/office/drawing/2014/main" id="{CE013E10-1D20-4C21-9FD1-A3EBA68F41FF}"/>
              </a:ext>
            </a:extLst>
          </p:cNvPr>
          <p:cNvSpPr>
            <a:spLocks noGrp="1"/>
          </p:cNvSpPr>
          <p:nvPr>
            <p:ph idx="1"/>
          </p:nvPr>
        </p:nvSpPr>
        <p:spPr/>
        <p:txBody>
          <a:bodyPr/>
          <a:lstStyle/>
          <a:p>
            <a:r>
              <a:rPr lang="nl-NL" dirty="0"/>
              <a:t>..</a:t>
            </a:r>
          </a:p>
          <a:p>
            <a:endParaRPr lang="nl-NL" dirty="0"/>
          </a:p>
        </p:txBody>
      </p:sp>
      <p:sp>
        <p:nvSpPr>
          <p:cNvPr id="5" name="Tijdelijke aanduiding voor inhoud 2">
            <a:extLst>
              <a:ext uri="{FF2B5EF4-FFF2-40B4-BE49-F238E27FC236}">
                <a16:creationId xmlns:a16="http://schemas.microsoft.com/office/drawing/2014/main" id="{23DEC41B-7051-4D88-8679-6B7AF6F74801}"/>
              </a:ext>
            </a:extLst>
          </p:cNvPr>
          <p:cNvSpPr txBox="1">
            <a:spLocks/>
          </p:cNvSpPr>
          <p:nvPr/>
        </p:nvSpPr>
        <p:spPr>
          <a:xfrm>
            <a:off x="1143000" y="2286000"/>
            <a:ext cx="9601199" cy="3822192"/>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marL="0" indent="0">
              <a:buNone/>
            </a:pPr>
            <a:r>
              <a:rPr lang="nl-NL" sz="2000" dirty="0">
                <a:solidFill>
                  <a:srgbClr val="FFFFFF"/>
                </a:solidFill>
              </a:rPr>
              <a:t>Vorm drietallen. Eén van jullie kruipt in de rol van digicoach, één van jullie in de rol van collega en de derde observeert en geeft feedback. In drie rondes kruipt eenieder van jullie een keer in de rol van digicoach.</a:t>
            </a:r>
          </a:p>
          <a:p>
            <a:pPr marL="0" indent="0">
              <a:buNone/>
            </a:pPr>
            <a:r>
              <a:rPr lang="nl-NL" sz="2000" dirty="0">
                <a:solidFill>
                  <a:srgbClr val="FFFFFF"/>
                </a:solidFill>
              </a:rPr>
              <a:t>Jullie gaan oefenen met </a:t>
            </a:r>
            <a:r>
              <a:rPr lang="nl-NL" sz="2000" dirty="0" err="1">
                <a:solidFill>
                  <a:srgbClr val="FFFFFF"/>
                </a:solidFill>
              </a:rPr>
              <a:t>coachingsvaardigheden</a:t>
            </a:r>
            <a:r>
              <a:rPr lang="nl-NL" sz="2000" dirty="0">
                <a:solidFill>
                  <a:srgbClr val="FFFFFF"/>
                </a:solidFill>
              </a:rPr>
              <a:t> en gesprekstechnieken aan de hand van de door jullie geschreven casussen. Help elkaar, geef elkaar de ruimte en probeer de </a:t>
            </a:r>
            <a:r>
              <a:rPr lang="nl-NL" sz="2000" dirty="0" err="1">
                <a:solidFill>
                  <a:srgbClr val="FFFFFF"/>
                </a:solidFill>
              </a:rPr>
              <a:t>coachingsvaardighedenen</a:t>
            </a:r>
            <a:r>
              <a:rPr lang="nl-NL" sz="2000" dirty="0">
                <a:solidFill>
                  <a:srgbClr val="FFFFFF"/>
                </a:solidFill>
              </a:rPr>
              <a:t> je kennis over motivatie en veranderprocessen zo goed mogelijk toe te passen.</a:t>
            </a:r>
          </a:p>
          <a:p>
            <a:pPr marL="0" indent="0">
              <a:buNone/>
            </a:pPr>
            <a:r>
              <a:rPr lang="nl-NL" sz="2000" dirty="0">
                <a:solidFill>
                  <a:srgbClr val="FFFFFF"/>
                </a:solidFill>
              </a:rPr>
              <a:t>Elk gesprek duurt ongeveer 10 min. Na elk gesprek neem je ongeveer 5 min. voor feedback.</a:t>
            </a:r>
          </a:p>
          <a:p>
            <a:pPr marL="0" indent="0">
              <a:buNone/>
            </a:pPr>
            <a:endParaRPr lang="nl-NL" sz="2000" dirty="0">
              <a:solidFill>
                <a:srgbClr val="FFFFFF"/>
              </a:solidFill>
            </a:endParaRPr>
          </a:p>
        </p:txBody>
      </p:sp>
    </p:spTree>
    <p:extLst>
      <p:ext uri="{BB962C8B-B14F-4D97-AF65-F5344CB8AC3E}">
        <p14:creationId xmlns:p14="http://schemas.microsoft.com/office/powerpoint/2010/main" val="25439734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balloons, clouds, word clouds, abstract, dialogue, discussion, talk, graphic, background, communicate">
            <a:extLst>
              <a:ext uri="{FF2B5EF4-FFF2-40B4-BE49-F238E27FC236}">
                <a16:creationId xmlns:a16="http://schemas.microsoft.com/office/drawing/2014/main" id="{3FC07B0D-8EC3-459C-889B-756DC41C652C}"/>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b="157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34292F34-6344-46F8-BFF6-151C71C42858}"/>
              </a:ext>
            </a:extLst>
          </p:cNvPr>
          <p:cNvSpPr>
            <a:spLocks noGrp="1"/>
          </p:cNvSpPr>
          <p:nvPr>
            <p:ph type="title"/>
          </p:nvPr>
        </p:nvSpPr>
        <p:spPr>
          <a:xfrm>
            <a:off x="1024128" y="585216"/>
            <a:ext cx="9720072" cy="1499616"/>
          </a:xfrm>
        </p:spPr>
        <p:txBody>
          <a:bodyPr>
            <a:normAutofit/>
          </a:bodyPr>
          <a:lstStyle/>
          <a:p>
            <a:r>
              <a:rPr lang="nl-NL">
                <a:solidFill>
                  <a:srgbClr val="FFFFFF"/>
                </a:solidFill>
              </a:rPr>
              <a:t>Nabespreken </a:t>
            </a:r>
          </a:p>
        </p:txBody>
      </p:sp>
      <p:cxnSp>
        <p:nvCxnSpPr>
          <p:cNvPr id="135" name="Straight Connector 134">
            <a:extLst>
              <a:ext uri="{FF2B5EF4-FFF2-40B4-BE49-F238E27FC236}">
                <a16:creationId xmlns:a16="http://schemas.microsoft.com/office/drawing/2014/main" id="{E79B4DA2-E806-489F-80F1-ADC1F33388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alpha val="80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E6F473E5-DF21-413D-BFC9-A63764E32C58}"/>
              </a:ext>
            </a:extLst>
          </p:cNvPr>
          <p:cNvSpPr>
            <a:spLocks noGrp="1"/>
          </p:cNvSpPr>
          <p:nvPr>
            <p:ph idx="1"/>
          </p:nvPr>
        </p:nvSpPr>
        <p:spPr>
          <a:xfrm>
            <a:off x="1024128" y="2286000"/>
            <a:ext cx="9720071" cy="4023360"/>
          </a:xfrm>
        </p:spPr>
        <p:txBody>
          <a:bodyPr>
            <a:normAutofit/>
          </a:bodyPr>
          <a:lstStyle/>
          <a:p>
            <a:pPr>
              <a:buFont typeface="Arial" panose="020B0604020202020204" pitchFamily="34" charset="0"/>
              <a:buChar char="•"/>
            </a:pPr>
            <a:r>
              <a:rPr lang="nl-NL" dirty="0">
                <a:solidFill>
                  <a:srgbClr val="FFFFFF"/>
                </a:solidFill>
              </a:rPr>
              <a:t> Hoe was het om zo te oefenen?</a:t>
            </a:r>
          </a:p>
          <a:p>
            <a:pPr>
              <a:buFont typeface="Arial" panose="020B0604020202020204" pitchFamily="34" charset="0"/>
              <a:buChar char="•"/>
            </a:pPr>
            <a:r>
              <a:rPr lang="nl-NL" dirty="0">
                <a:solidFill>
                  <a:srgbClr val="FFFFFF"/>
                </a:solidFill>
              </a:rPr>
              <a:t> Lukte het om de geleerde kennis toe te passen?</a:t>
            </a:r>
          </a:p>
          <a:p>
            <a:pPr>
              <a:buFont typeface="Arial" panose="020B0604020202020204" pitchFamily="34" charset="0"/>
              <a:buChar char="•"/>
            </a:pPr>
            <a:r>
              <a:rPr lang="nl-NL" dirty="0">
                <a:solidFill>
                  <a:srgbClr val="FFFFFF"/>
                </a:solidFill>
              </a:rPr>
              <a:t> Welke feedback kreeg je?</a:t>
            </a:r>
          </a:p>
          <a:p>
            <a:pPr>
              <a:buFont typeface="Arial" panose="020B0604020202020204" pitchFamily="34" charset="0"/>
              <a:buChar char="•"/>
            </a:pPr>
            <a:r>
              <a:rPr lang="nl-NL" dirty="0">
                <a:solidFill>
                  <a:srgbClr val="FFFFFF"/>
                </a:solidFill>
              </a:rPr>
              <a:t> Wat zou je nog beter willen kunnen?</a:t>
            </a:r>
          </a:p>
        </p:txBody>
      </p:sp>
    </p:spTree>
    <p:extLst>
      <p:ext uri="{BB962C8B-B14F-4D97-AF65-F5344CB8AC3E}">
        <p14:creationId xmlns:p14="http://schemas.microsoft.com/office/powerpoint/2010/main" val="1344126969"/>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C3300"/>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194777-4483-4CA1-B11A-E6BAC5CE2A75}"/>
              </a:ext>
            </a:extLst>
          </p:cNvPr>
          <p:cNvSpPr>
            <a:spLocks noGrp="1"/>
          </p:cNvSpPr>
          <p:nvPr>
            <p:ph type="title"/>
          </p:nvPr>
        </p:nvSpPr>
        <p:spPr>
          <a:xfrm>
            <a:off x="1024128" y="585216"/>
            <a:ext cx="9720072" cy="1222802"/>
          </a:xfrm>
        </p:spPr>
        <p:txBody>
          <a:bodyPr>
            <a:normAutofit/>
          </a:bodyPr>
          <a:lstStyle/>
          <a:p>
            <a:r>
              <a:rPr lang="nl-NL" sz="4400" dirty="0">
                <a:solidFill>
                  <a:schemeClr val="bg1"/>
                </a:solidFill>
              </a:rPr>
              <a:t>Start maken eindopdracht</a:t>
            </a:r>
            <a:br>
              <a:rPr lang="nl-NL" sz="4400" dirty="0">
                <a:solidFill>
                  <a:schemeClr val="bg1"/>
                </a:solidFill>
              </a:rPr>
            </a:br>
            <a:r>
              <a:rPr lang="nl-NL" sz="2400" dirty="0">
                <a:solidFill>
                  <a:schemeClr val="accent2"/>
                </a:solidFill>
              </a:rPr>
              <a:t>Het digicoachplan</a:t>
            </a:r>
            <a:endParaRPr lang="nl-NL" sz="4400" dirty="0">
              <a:solidFill>
                <a:schemeClr val="accent2"/>
              </a:solidFill>
            </a:endParaRPr>
          </a:p>
        </p:txBody>
      </p:sp>
      <p:sp>
        <p:nvSpPr>
          <p:cNvPr id="3" name="Tijdelijke aanduiding voor inhoud 2">
            <a:extLst>
              <a:ext uri="{FF2B5EF4-FFF2-40B4-BE49-F238E27FC236}">
                <a16:creationId xmlns:a16="http://schemas.microsoft.com/office/drawing/2014/main" id="{BA1B42FA-7051-4A0B-A012-59FFC3A3E9F9}"/>
              </a:ext>
            </a:extLst>
          </p:cNvPr>
          <p:cNvSpPr>
            <a:spLocks noGrp="1"/>
          </p:cNvSpPr>
          <p:nvPr>
            <p:ph idx="1"/>
          </p:nvPr>
        </p:nvSpPr>
        <p:spPr>
          <a:xfrm>
            <a:off x="1024128" y="1808018"/>
            <a:ext cx="10224897" cy="4464766"/>
          </a:xfrm>
        </p:spPr>
        <p:txBody>
          <a:bodyPr>
            <a:normAutofit fontScale="62500" lnSpcReduction="20000"/>
          </a:bodyPr>
          <a:lstStyle/>
          <a:p>
            <a:r>
              <a:rPr lang="nl-NL" sz="2900" dirty="0">
                <a:solidFill>
                  <a:schemeClr val="bg1"/>
                </a:solidFill>
              </a:rPr>
              <a:t>Het plan waarin jij aangeeft hoe jij als digicoach in jouw organisatie wilt gaan werken. Denk aan:</a:t>
            </a:r>
          </a:p>
          <a:p>
            <a:pPr marL="266700" indent="-90488">
              <a:buFont typeface="Arial" panose="020B0604020202020204" pitchFamily="34" charset="0"/>
              <a:buChar char="•"/>
            </a:pPr>
            <a:r>
              <a:rPr lang="nl-NL" sz="2900" dirty="0">
                <a:solidFill>
                  <a:schemeClr val="bg1"/>
                </a:solidFill>
              </a:rPr>
              <a:t> Hoe zorg je voor een laagdrempelige toegang?</a:t>
            </a:r>
          </a:p>
          <a:p>
            <a:pPr marL="266700" indent="-90488">
              <a:buFont typeface="Arial" panose="020B0604020202020204" pitchFamily="34" charset="0"/>
              <a:buChar char="•"/>
            </a:pPr>
            <a:r>
              <a:rPr lang="nl-NL" sz="2900" dirty="0">
                <a:solidFill>
                  <a:schemeClr val="bg1"/>
                </a:solidFill>
              </a:rPr>
              <a:t> Hoe zorg je dat je ervoor dat collega's jou weten te vinden? (Denk aan posters, filmpjes, mailhandtekening, intranet, nieuwsbrieven etc.). Denk ook aan de </a:t>
            </a:r>
            <a:r>
              <a:rPr lang="nl-NL" sz="2900" dirty="0" err="1">
                <a:solidFill>
                  <a:schemeClr val="bg1"/>
                </a:solidFill>
              </a:rPr>
              <a:t>digimijders</a:t>
            </a:r>
            <a:r>
              <a:rPr lang="nl-NL" sz="2900" dirty="0">
                <a:solidFill>
                  <a:schemeClr val="bg1"/>
                </a:solidFill>
              </a:rPr>
              <a:t>, maar ook aan de verschillende lagen binnen een organisatie, van regiodirecteur tot digitale starters.</a:t>
            </a:r>
          </a:p>
          <a:p>
            <a:pPr marL="266700" indent="-90488">
              <a:buFont typeface="Arial" panose="020B0604020202020204" pitchFamily="34" charset="0"/>
              <a:buChar char="•"/>
            </a:pPr>
            <a:r>
              <a:rPr lang="nl-NL" sz="2900" dirty="0">
                <a:solidFill>
                  <a:schemeClr val="bg1"/>
                </a:solidFill>
              </a:rPr>
              <a:t> Hoe wil je je tijd gaan indelen? Hoe borg je tijd en plaats in de organisatie?</a:t>
            </a:r>
          </a:p>
          <a:p>
            <a:pPr marL="266700" indent="-90488">
              <a:buFont typeface="Arial" panose="020B0604020202020204" pitchFamily="34" charset="0"/>
              <a:buChar char="•"/>
            </a:pPr>
            <a:r>
              <a:rPr lang="nl-NL" sz="2900" dirty="0">
                <a:solidFill>
                  <a:schemeClr val="bg1"/>
                </a:solidFill>
              </a:rPr>
              <a:t> Hoe ga je om met situaties waarin je problemen ziet, maar er nog geen vraag gesteld wordt?</a:t>
            </a:r>
          </a:p>
          <a:p>
            <a:pPr marL="266700" indent="-90488">
              <a:buFont typeface="Arial" panose="020B0604020202020204" pitchFamily="34" charset="0"/>
              <a:buChar char="•"/>
            </a:pPr>
            <a:r>
              <a:rPr lang="nl-NL" sz="2900" dirty="0">
                <a:solidFill>
                  <a:schemeClr val="bg1"/>
                </a:solidFill>
              </a:rPr>
              <a:t> Hoe blijf je zelf op de hoogte van nieuwe ontwikkelingen?</a:t>
            </a:r>
          </a:p>
          <a:p>
            <a:pPr marL="266700" indent="-90488">
              <a:buFont typeface="Arial" panose="020B0604020202020204" pitchFamily="34" charset="0"/>
              <a:buChar char="•"/>
            </a:pPr>
            <a:r>
              <a:rPr lang="nl-NL" sz="2900" dirty="0">
                <a:solidFill>
                  <a:schemeClr val="bg1"/>
                </a:solidFill>
              </a:rPr>
              <a:t> Hoe zorg je ervoor dat je in contact blijft met collega-</a:t>
            </a:r>
            <a:r>
              <a:rPr lang="nl-NL" sz="2900" dirty="0" err="1">
                <a:solidFill>
                  <a:schemeClr val="bg1"/>
                </a:solidFill>
              </a:rPr>
              <a:t>digicoaches</a:t>
            </a:r>
            <a:r>
              <a:rPr lang="nl-NL" sz="2900" dirty="0">
                <a:solidFill>
                  <a:schemeClr val="bg1"/>
                </a:solidFill>
              </a:rPr>
              <a:t>? In hoeverre heb je daar behoefte aan, en in welke vorm? Wat kun je daar zelf in betekenen?</a:t>
            </a:r>
          </a:p>
          <a:p>
            <a:pPr marL="266700" indent="-90488">
              <a:buFont typeface="Arial" panose="020B0604020202020204" pitchFamily="34" charset="0"/>
              <a:buChar char="•"/>
            </a:pPr>
            <a:r>
              <a:rPr lang="nl-NL" sz="2900" dirty="0">
                <a:solidFill>
                  <a:schemeClr val="bg1"/>
                </a:solidFill>
              </a:rPr>
              <a:t> Etc.</a:t>
            </a:r>
          </a:p>
          <a:p>
            <a:pPr marL="176212" indent="0">
              <a:buNone/>
            </a:pPr>
            <a:endParaRPr lang="nl-NL" sz="500" dirty="0">
              <a:solidFill>
                <a:schemeClr val="bg1"/>
              </a:solidFill>
            </a:endParaRPr>
          </a:p>
          <a:p>
            <a:pPr marL="85725" indent="0">
              <a:buNone/>
            </a:pPr>
            <a:r>
              <a:rPr lang="nl-NL" sz="2900" dirty="0">
                <a:solidFill>
                  <a:schemeClr val="bg1"/>
                </a:solidFill>
              </a:rPr>
              <a:t>In de volgende bijeenkomst </a:t>
            </a:r>
            <a:r>
              <a:rPr lang="nl-NL" sz="2900" dirty="0">
                <a:solidFill>
                  <a:schemeClr val="accent2"/>
                </a:solidFill>
              </a:rPr>
              <a:t>presenteren</a:t>
            </a:r>
            <a:r>
              <a:rPr lang="nl-NL" sz="2900" dirty="0">
                <a:solidFill>
                  <a:schemeClr val="bg1"/>
                </a:solidFill>
              </a:rPr>
              <a:t> jullie je plannen aan elkaar. Doel van deze presentaties is om elkaar te inspireren en aan het denken te zetten. Zorg ervoor dat je publiek </a:t>
            </a:r>
            <a:r>
              <a:rPr lang="nl-NL" sz="2900" dirty="0">
                <a:solidFill>
                  <a:schemeClr val="accent2"/>
                </a:solidFill>
              </a:rPr>
              <a:t>geboeid</a:t>
            </a:r>
            <a:r>
              <a:rPr lang="nl-NL" sz="2900" dirty="0">
                <a:solidFill>
                  <a:schemeClr val="bg1"/>
                </a:solidFill>
              </a:rPr>
              <a:t> blijft. Zin in een </a:t>
            </a:r>
            <a:r>
              <a:rPr lang="nl-NL" sz="2900" dirty="0">
                <a:solidFill>
                  <a:schemeClr val="accent2"/>
                </a:solidFill>
              </a:rPr>
              <a:t>extra uitdaging</a:t>
            </a:r>
            <a:r>
              <a:rPr lang="nl-NL" sz="2900" dirty="0">
                <a:solidFill>
                  <a:schemeClr val="bg1"/>
                </a:solidFill>
              </a:rPr>
              <a:t>? Probeer je </a:t>
            </a:r>
            <a:r>
              <a:rPr lang="nl-NL" sz="2900" dirty="0" err="1">
                <a:solidFill>
                  <a:schemeClr val="bg1"/>
                </a:solidFill>
              </a:rPr>
              <a:t>digivaardigheden</a:t>
            </a:r>
            <a:r>
              <a:rPr lang="nl-NL" sz="2900" dirty="0">
                <a:solidFill>
                  <a:schemeClr val="bg1"/>
                </a:solidFill>
              </a:rPr>
              <a:t> eens uit in deze presentatie!</a:t>
            </a:r>
          </a:p>
        </p:txBody>
      </p:sp>
    </p:spTree>
    <p:extLst>
      <p:ext uri="{BB962C8B-B14F-4D97-AF65-F5344CB8AC3E}">
        <p14:creationId xmlns:p14="http://schemas.microsoft.com/office/powerpoint/2010/main" val="9099617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4193E9-D9F7-4695-9AD2-5F5762C19D54}"/>
              </a:ext>
            </a:extLst>
          </p:cNvPr>
          <p:cNvSpPr>
            <a:spLocks noGrp="1"/>
          </p:cNvSpPr>
          <p:nvPr>
            <p:ph type="title"/>
          </p:nvPr>
        </p:nvSpPr>
        <p:spPr/>
        <p:txBody>
          <a:bodyPr>
            <a:normAutofit/>
          </a:bodyPr>
          <a:lstStyle/>
          <a:p>
            <a:r>
              <a:rPr lang="nl-NL" sz="4400" dirty="0"/>
              <a:t>Afsluiting</a:t>
            </a:r>
          </a:p>
        </p:txBody>
      </p:sp>
      <p:sp>
        <p:nvSpPr>
          <p:cNvPr id="3" name="Tijdelijke aanduiding voor inhoud 2">
            <a:extLst>
              <a:ext uri="{FF2B5EF4-FFF2-40B4-BE49-F238E27FC236}">
                <a16:creationId xmlns:a16="http://schemas.microsoft.com/office/drawing/2014/main" id="{4BFE34EB-BDE6-42ED-80CD-FFAB0C6B534C}"/>
              </a:ext>
            </a:extLst>
          </p:cNvPr>
          <p:cNvSpPr>
            <a:spLocks noGrp="1"/>
          </p:cNvSpPr>
          <p:nvPr>
            <p:ph idx="1"/>
          </p:nvPr>
        </p:nvSpPr>
        <p:spPr>
          <a:xfrm>
            <a:off x="1024128" y="2286000"/>
            <a:ext cx="5557647" cy="4023360"/>
          </a:xfrm>
        </p:spPr>
        <p:txBody>
          <a:bodyPr>
            <a:normAutofit/>
          </a:bodyPr>
          <a:lstStyle/>
          <a:p>
            <a:pPr>
              <a:buFont typeface="Arial" panose="020B0604020202020204" pitchFamily="34" charset="0"/>
              <a:buChar char="•"/>
            </a:pPr>
            <a:r>
              <a:rPr lang="nl-NL" sz="2000" dirty="0"/>
              <a:t> Vragen of opmerkingen?</a:t>
            </a:r>
          </a:p>
          <a:p>
            <a:pPr>
              <a:buFont typeface="Arial" panose="020B0604020202020204" pitchFamily="34" charset="0"/>
              <a:buChar char="•"/>
            </a:pPr>
            <a:r>
              <a:rPr lang="nl-NL" sz="2000" dirty="0"/>
              <a:t> Volgende week</a:t>
            </a:r>
          </a:p>
          <a:p>
            <a:pPr lvl="2">
              <a:buFont typeface="Arial" panose="020B0604020202020204" pitchFamily="34" charset="0"/>
              <a:buChar char="•"/>
            </a:pPr>
            <a:r>
              <a:rPr lang="nl-NL" sz="2000" dirty="0"/>
              <a:t>Digicoachplan afmaken</a:t>
            </a:r>
          </a:p>
          <a:p>
            <a:pPr lvl="2">
              <a:buFont typeface="Arial" panose="020B0604020202020204" pitchFamily="34" charset="0"/>
              <a:buChar char="•"/>
            </a:pPr>
            <a:r>
              <a:rPr lang="nl-NL" sz="2000" dirty="0"/>
              <a:t>Plannen presenteren</a:t>
            </a:r>
          </a:p>
          <a:p>
            <a:pPr lvl="2">
              <a:buFont typeface="Arial" panose="020B0604020202020204" pitchFamily="34" charset="0"/>
              <a:buChar char="•"/>
            </a:pPr>
            <a:r>
              <a:rPr lang="nl-NL" sz="2000" dirty="0"/>
              <a:t>Evalueren &amp; Afsluiten</a:t>
            </a:r>
          </a:p>
        </p:txBody>
      </p:sp>
      <p:pic>
        <p:nvPicPr>
          <p:cNvPr id="4" name="Picture 11" descr="Afbeelding met tafel, papier, laptop, computer&#10;&#10;Automatisch gegenereerde beschrijving">
            <a:extLst>
              <a:ext uri="{FF2B5EF4-FFF2-40B4-BE49-F238E27FC236}">
                <a16:creationId xmlns:a16="http://schemas.microsoft.com/office/drawing/2014/main" id="{378F04FE-FEE9-47B1-9B5C-F0AF8CA19F1B}"/>
              </a:ext>
            </a:extLst>
          </p:cNvPr>
          <p:cNvPicPr>
            <a:picLocks noChangeAspect="1"/>
          </p:cNvPicPr>
          <p:nvPr/>
        </p:nvPicPr>
        <p:blipFill rotWithShape="1">
          <a:blip r:embed="rId2"/>
          <a:srcRect l="16462" r="38378" b="-1"/>
          <a:stretch/>
        </p:blipFill>
        <p:spPr>
          <a:xfrm>
            <a:off x="7552266" y="10"/>
            <a:ext cx="4639733" cy="6857990"/>
          </a:xfrm>
          <a:prstGeom prst="rect">
            <a:avLst/>
          </a:prstGeom>
        </p:spPr>
      </p:pic>
    </p:spTree>
    <p:extLst>
      <p:ext uri="{BB962C8B-B14F-4D97-AF65-F5344CB8AC3E}">
        <p14:creationId xmlns:p14="http://schemas.microsoft.com/office/powerpoint/2010/main" val="1940631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Omgaan met dilemma's: niet kiezen maar overstijgen - Management Impact">
            <a:extLst>
              <a:ext uri="{FF2B5EF4-FFF2-40B4-BE49-F238E27FC236}">
                <a16:creationId xmlns:a16="http://schemas.microsoft.com/office/drawing/2014/main" id="{3C523754-13F9-43B1-8652-44ADDF6FEEA0}"/>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20710" t="222" b="-22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CF3CFCAE-0C1C-4396-9228-E46176C0DD69}"/>
              </a:ext>
            </a:extLst>
          </p:cNvPr>
          <p:cNvSpPr>
            <a:spLocks noGrp="1"/>
          </p:cNvSpPr>
          <p:nvPr>
            <p:ph idx="4294967295"/>
          </p:nvPr>
        </p:nvSpPr>
        <p:spPr>
          <a:xfrm>
            <a:off x="7333488" y="2312985"/>
            <a:ext cx="4402138" cy="838200"/>
          </a:xfrm>
          <a:ln>
            <a:noFill/>
          </a:ln>
        </p:spPr>
        <p:txBody>
          <a:bodyPr>
            <a:normAutofit/>
          </a:bodyPr>
          <a:lstStyle/>
          <a:p>
            <a:pPr algn="ctr"/>
            <a:r>
              <a:rPr lang="nl-NL" sz="3200" dirty="0">
                <a:solidFill>
                  <a:srgbClr val="009999"/>
                </a:solidFill>
              </a:rPr>
              <a:t>Doorzetter</a:t>
            </a:r>
          </a:p>
        </p:txBody>
      </p:sp>
      <p:sp>
        <p:nvSpPr>
          <p:cNvPr id="4" name="Tijdelijke aanduiding voor inhoud 2">
            <a:extLst>
              <a:ext uri="{FF2B5EF4-FFF2-40B4-BE49-F238E27FC236}">
                <a16:creationId xmlns:a16="http://schemas.microsoft.com/office/drawing/2014/main" id="{F0F084BB-5784-4D80-9B31-167306A093C1}"/>
              </a:ext>
            </a:extLst>
          </p:cNvPr>
          <p:cNvSpPr txBox="1">
            <a:spLocks/>
          </p:cNvSpPr>
          <p:nvPr/>
        </p:nvSpPr>
        <p:spPr>
          <a:xfrm>
            <a:off x="7333488" y="4265926"/>
            <a:ext cx="4401312" cy="1106174"/>
          </a:xfrm>
          <a:prstGeom prst="rect">
            <a:avLst/>
          </a:prstGeom>
          <a:ln>
            <a:no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nl-NL" sz="3200" dirty="0">
                <a:solidFill>
                  <a:srgbClr val="009999"/>
                </a:solidFill>
              </a:rPr>
              <a:t>Veelzijdig</a:t>
            </a:r>
          </a:p>
        </p:txBody>
      </p:sp>
      <p:sp>
        <p:nvSpPr>
          <p:cNvPr id="5" name="Tijdelijke aanduiding voor inhoud 2">
            <a:extLst>
              <a:ext uri="{FF2B5EF4-FFF2-40B4-BE49-F238E27FC236}">
                <a16:creationId xmlns:a16="http://schemas.microsoft.com/office/drawing/2014/main" id="{9EFE543C-8DDA-41C2-BF72-9E4AA8A78F0A}"/>
              </a:ext>
            </a:extLst>
          </p:cNvPr>
          <p:cNvSpPr txBox="1">
            <a:spLocks/>
          </p:cNvSpPr>
          <p:nvPr/>
        </p:nvSpPr>
        <p:spPr>
          <a:xfrm>
            <a:off x="8993123" y="3327081"/>
            <a:ext cx="1082041" cy="535306"/>
          </a:xfrm>
          <a:prstGeom prst="rect">
            <a:avLst/>
          </a:prstGeom>
          <a:ln>
            <a:no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nl-NL" sz="2800" dirty="0">
                <a:solidFill>
                  <a:srgbClr val="009999"/>
                </a:solidFill>
              </a:rPr>
              <a:t>of ..</a:t>
            </a:r>
          </a:p>
        </p:txBody>
      </p:sp>
    </p:spTree>
    <p:extLst>
      <p:ext uri="{BB962C8B-B14F-4D97-AF65-F5344CB8AC3E}">
        <p14:creationId xmlns:p14="http://schemas.microsoft.com/office/powerpoint/2010/main" val="268004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Omgaan met dilemma's: niet kiezen maar overstijgen - Management Impact">
            <a:extLst>
              <a:ext uri="{FF2B5EF4-FFF2-40B4-BE49-F238E27FC236}">
                <a16:creationId xmlns:a16="http://schemas.microsoft.com/office/drawing/2014/main" id="{3C523754-13F9-43B1-8652-44ADDF6FEEA0}"/>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20710" t="222" b="-22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CF3CFCAE-0C1C-4396-9228-E46176C0DD69}"/>
              </a:ext>
            </a:extLst>
          </p:cNvPr>
          <p:cNvSpPr>
            <a:spLocks noGrp="1"/>
          </p:cNvSpPr>
          <p:nvPr>
            <p:ph idx="4294967295"/>
          </p:nvPr>
        </p:nvSpPr>
        <p:spPr>
          <a:xfrm>
            <a:off x="7333488" y="2312985"/>
            <a:ext cx="4402138" cy="838200"/>
          </a:xfrm>
          <a:ln>
            <a:noFill/>
          </a:ln>
        </p:spPr>
        <p:txBody>
          <a:bodyPr>
            <a:normAutofit/>
          </a:bodyPr>
          <a:lstStyle/>
          <a:p>
            <a:pPr algn="ctr"/>
            <a:r>
              <a:rPr lang="nl-NL" sz="3200" dirty="0">
                <a:solidFill>
                  <a:srgbClr val="009999"/>
                </a:solidFill>
              </a:rPr>
              <a:t>Zorgzaam</a:t>
            </a:r>
          </a:p>
        </p:txBody>
      </p:sp>
      <p:sp>
        <p:nvSpPr>
          <p:cNvPr id="4" name="Tijdelijke aanduiding voor inhoud 2">
            <a:extLst>
              <a:ext uri="{FF2B5EF4-FFF2-40B4-BE49-F238E27FC236}">
                <a16:creationId xmlns:a16="http://schemas.microsoft.com/office/drawing/2014/main" id="{F0F084BB-5784-4D80-9B31-167306A093C1}"/>
              </a:ext>
            </a:extLst>
          </p:cNvPr>
          <p:cNvSpPr txBox="1">
            <a:spLocks/>
          </p:cNvSpPr>
          <p:nvPr/>
        </p:nvSpPr>
        <p:spPr>
          <a:xfrm>
            <a:off x="7333488" y="4265926"/>
            <a:ext cx="4401312" cy="1106174"/>
          </a:xfrm>
          <a:prstGeom prst="rect">
            <a:avLst/>
          </a:prstGeom>
          <a:ln>
            <a:no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nl-NL" sz="3200" dirty="0">
                <a:solidFill>
                  <a:srgbClr val="009999"/>
                </a:solidFill>
              </a:rPr>
              <a:t>Flexibel</a:t>
            </a:r>
          </a:p>
        </p:txBody>
      </p:sp>
      <p:sp>
        <p:nvSpPr>
          <p:cNvPr id="5" name="Tijdelijke aanduiding voor inhoud 2">
            <a:extLst>
              <a:ext uri="{FF2B5EF4-FFF2-40B4-BE49-F238E27FC236}">
                <a16:creationId xmlns:a16="http://schemas.microsoft.com/office/drawing/2014/main" id="{9EFE543C-8DDA-41C2-BF72-9E4AA8A78F0A}"/>
              </a:ext>
            </a:extLst>
          </p:cNvPr>
          <p:cNvSpPr txBox="1">
            <a:spLocks/>
          </p:cNvSpPr>
          <p:nvPr/>
        </p:nvSpPr>
        <p:spPr>
          <a:xfrm>
            <a:off x="8993123" y="3327081"/>
            <a:ext cx="1082041" cy="535306"/>
          </a:xfrm>
          <a:prstGeom prst="rect">
            <a:avLst/>
          </a:prstGeom>
          <a:ln>
            <a:no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nl-NL" sz="2800" dirty="0">
                <a:solidFill>
                  <a:srgbClr val="009999"/>
                </a:solidFill>
              </a:rPr>
              <a:t>of ..</a:t>
            </a:r>
          </a:p>
        </p:txBody>
      </p:sp>
    </p:spTree>
    <p:extLst>
      <p:ext uri="{BB962C8B-B14F-4D97-AF65-F5344CB8AC3E}">
        <p14:creationId xmlns:p14="http://schemas.microsoft.com/office/powerpoint/2010/main" val="4192639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Omgaan met dilemma's: niet kiezen maar overstijgen - Management Impact">
            <a:extLst>
              <a:ext uri="{FF2B5EF4-FFF2-40B4-BE49-F238E27FC236}">
                <a16:creationId xmlns:a16="http://schemas.microsoft.com/office/drawing/2014/main" id="{3C523754-13F9-43B1-8652-44ADDF6FEEA0}"/>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20710" t="222" b="-22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CF3CFCAE-0C1C-4396-9228-E46176C0DD69}"/>
              </a:ext>
            </a:extLst>
          </p:cNvPr>
          <p:cNvSpPr>
            <a:spLocks noGrp="1"/>
          </p:cNvSpPr>
          <p:nvPr>
            <p:ph idx="4294967295"/>
          </p:nvPr>
        </p:nvSpPr>
        <p:spPr>
          <a:xfrm>
            <a:off x="7333488" y="2312985"/>
            <a:ext cx="4402138" cy="838200"/>
          </a:xfrm>
          <a:ln>
            <a:noFill/>
          </a:ln>
        </p:spPr>
        <p:txBody>
          <a:bodyPr>
            <a:normAutofit/>
          </a:bodyPr>
          <a:lstStyle/>
          <a:p>
            <a:pPr algn="ctr"/>
            <a:r>
              <a:rPr lang="nl-NL" sz="3200" dirty="0">
                <a:solidFill>
                  <a:srgbClr val="009999"/>
                </a:solidFill>
              </a:rPr>
              <a:t>Eerlijk</a:t>
            </a:r>
          </a:p>
        </p:txBody>
      </p:sp>
      <p:sp>
        <p:nvSpPr>
          <p:cNvPr id="4" name="Tijdelijke aanduiding voor inhoud 2">
            <a:extLst>
              <a:ext uri="{FF2B5EF4-FFF2-40B4-BE49-F238E27FC236}">
                <a16:creationId xmlns:a16="http://schemas.microsoft.com/office/drawing/2014/main" id="{F0F084BB-5784-4D80-9B31-167306A093C1}"/>
              </a:ext>
            </a:extLst>
          </p:cNvPr>
          <p:cNvSpPr txBox="1">
            <a:spLocks/>
          </p:cNvSpPr>
          <p:nvPr/>
        </p:nvSpPr>
        <p:spPr>
          <a:xfrm>
            <a:off x="7333488" y="4265926"/>
            <a:ext cx="4401312" cy="1106174"/>
          </a:xfrm>
          <a:prstGeom prst="rect">
            <a:avLst/>
          </a:prstGeom>
          <a:ln>
            <a:no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nl-NL" sz="3200" dirty="0">
                <a:solidFill>
                  <a:srgbClr val="009999"/>
                </a:solidFill>
              </a:rPr>
              <a:t>Geduldig</a:t>
            </a:r>
          </a:p>
        </p:txBody>
      </p:sp>
      <p:sp>
        <p:nvSpPr>
          <p:cNvPr id="5" name="Tijdelijke aanduiding voor inhoud 2">
            <a:extLst>
              <a:ext uri="{FF2B5EF4-FFF2-40B4-BE49-F238E27FC236}">
                <a16:creationId xmlns:a16="http://schemas.microsoft.com/office/drawing/2014/main" id="{9EFE543C-8DDA-41C2-BF72-9E4AA8A78F0A}"/>
              </a:ext>
            </a:extLst>
          </p:cNvPr>
          <p:cNvSpPr txBox="1">
            <a:spLocks/>
          </p:cNvSpPr>
          <p:nvPr/>
        </p:nvSpPr>
        <p:spPr>
          <a:xfrm>
            <a:off x="8993123" y="3327081"/>
            <a:ext cx="1082041" cy="535306"/>
          </a:xfrm>
          <a:prstGeom prst="rect">
            <a:avLst/>
          </a:prstGeom>
          <a:ln>
            <a:no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nl-NL" sz="2800" dirty="0">
                <a:solidFill>
                  <a:srgbClr val="009999"/>
                </a:solidFill>
              </a:rPr>
              <a:t>of ..</a:t>
            </a:r>
          </a:p>
        </p:txBody>
      </p:sp>
    </p:spTree>
    <p:extLst>
      <p:ext uri="{BB962C8B-B14F-4D97-AF65-F5344CB8AC3E}">
        <p14:creationId xmlns:p14="http://schemas.microsoft.com/office/powerpoint/2010/main" val="3387690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Omgaan met dilemma's: niet kiezen maar overstijgen - Management Impact">
            <a:extLst>
              <a:ext uri="{FF2B5EF4-FFF2-40B4-BE49-F238E27FC236}">
                <a16:creationId xmlns:a16="http://schemas.microsoft.com/office/drawing/2014/main" id="{3C523754-13F9-43B1-8652-44ADDF6FEEA0}"/>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20710" t="222" b="-22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CF3CFCAE-0C1C-4396-9228-E46176C0DD69}"/>
              </a:ext>
            </a:extLst>
          </p:cNvPr>
          <p:cNvSpPr>
            <a:spLocks noGrp="1"/>
          </p:cNvSpPr>
          <p:nvPr>
            <p:ph idx="4294967295"/>
          </p:nvPr>
        </p:nvSpPr>
        <p:spPr>
          <a:xfrm>
            <a:off x="7333488" y="2312985"/>
            <a:ext cx="4402138" cy="838200"/>
          </a:xfrm>
          <a:ln>
            <a:noFill/>
          </a:ln>
        </p:spPr>
        <p:txBody>
          <a:bodyPr>
            <a:normAutofit/>
          </a:bodyPr>
          <a:lstStyle/>
          <a:p>
            <a:pPr algn="ctr"/>
            <a:r>
              <a:rPr lang="nl-NL" sz="3200" dirty="0">
                <a:solidFill>
                  <a:srgbClr val="009999"/>
                </a:solidFill>
              </a:rPr>
              <a:t>Creatief</a:t>
            </a:r>
          </a:p>
        </p:txBody>
      </p:sp>
      <p:sp>
        <p:nvSpPr>
          <p:cNvPr id="4" name="Tijdelijke aanduiding voor inhoud 2">
            <a:extLst>
              <a:ext uri="{FF2B5EF4-FFF2-40B4-BE49-F238E27FC236}">
                <a16:creationId xmlns:a16="http://schemas.microsoft.com/office/drawing/2014/main" id="{F0F084BB-5784-4D80-9B31-167306A093C1}"/>
              </a:ext>
            </a:extLst>
          </p:cNvPr>
          <p:cNvSpPr txBox="1">
            <a:spLocks/>
          </p:cNvSpPr>
          <p:nvPr/>
        </p:nvSpPr>
        <p:spPr>
          <a:xfrm>
            <a:off x="7333488" y="4265926"/>
            <a:ext cx="4401312" cy="1106174"/>
          </a:xfrm>
          <a:prstGeom prst="rect">
            <a:avLst/>
          </a:prstGeom>
          <a:ln>
            <a:no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nl-NL" sz="3200" dirty="0">
                <a:solidFill>
                  <a:srgbClr val="009999"/>
                </a:solidFill>
              </a:rPr>
              <a:t>Nieuwsgierig</a:t>
            </a:r>
          </a:p>
        </p:txBody>
      </p:sp>
      <p:sp>
        <p:nvSpPr>
          <p:cNvPr id="5" name="Tijdelijke aanduiding voor inhoud 2">
            <a:extLst>
              <a:ext uri="{FF2B5EF4-FFF2-40B4-BE49-F238E27FC236}">
                <a16:creationId xmlns:a16="http://schemas.microsoft.com/office/drawing/2014/main" id="{9EFE543C-8DDA-41C2-BF72-9E4AA8A78F0A}"/>
              </a:ext>
            </a:extLst>
          </p:cNvPr>
          <p:cNvSpPr txBox="1">
            <a:spLocks/>
          </p:cNvSpPr>
          <p:nvPr/>
        </p:nvSpPr>
        <p:spPr>
          <a:xfrm>
            <a:off x="8993123" y="3327081"/>
            <a:ext cx="1082041" cy="535306"/>
          </a:xfrm>
          <a:prstGeom prst="rect">
            <a:avLst/>
          </a:prstGeom>
          <a:ln>
            <a:no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nl-NL" sz="2800" dirty="0">
                <a:solidFill>
                  <a:srgbClr val="009999"/>
                </a:solidFill>
              </a:rPr>
              <a:t>of ..</a:t>
            </a:r>
          </a:p>
        </p:txBody>
      </p:sp>
    </p:spTree>
    <p:extLst>
      <p:ext uri="{BB962C8B-B14F-4D97-AF65-F5344CB8AC3E}">
        <p14:creationId xmlns:p14="http://schemas.microsoft.com/office/powerpoint/2010/main" val="3575685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Omgaan met dilemma's: niet kiezen maar overstijgen - Management Impact">
            <a:extLst>
              <a:ext uri="{FF2B5EF4-FFF2-40B4-BE49-F238E27FC236}">
                <a16:creationId xmlns:a16="http://schemas.microsoft.com/office/drawing/2014/main" id="{3C523754-13F9-43B1-8652-44ADDF6FEEA0}"/>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20710" t="222" b="-22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CF3CFCAE-0C1C-4396-9228-E46176C0DD69}"/>
              </a:ext>
            </a:extLst>
          </p:cNvPr>
          <p:cNvSpPr>
            <a:spLocks noGrp="1"/>
          </p:cNvSpPr>
          <p:nvPr>
            <p:ph idx="4294967295"/>
          </p:nvPr>
        </p:nvSpPr>
        <p:spPr>
          <a:xfrm>
            <a:off x="7333488" y="2312985"/>
            <a:ext cx="4402138" cy="838200"/>
          </a:xfrm>
          <a:ln>
            <a:noFill/>
          </a:ln>
        </p:spPr>
        <p:txBody>
          <a:bodyPr>
            <a:normAutofit/>
          </a:bodyPr>
          <a:lstStyle/>
          <a:p>
            <a:pPr algn="ctr"/>
            <a:r>
              <a:rPr lang="nl-NL" sz="3200" dirty="0">
                <a:solidFill>
                  <a:srgbClr val="009999"/>
                </a:solidFill>
              </a:rPr>
              <a:t>Avontuurlijk</a:t>
            </a:r>
          </a:p>
        </p:txBody>
      </p:sp>
      <p:sp>
        <p:nvSpPr>
          <p:cNvPr id="4" name="Tijdelijke aanduiding voor inhoud 2">
            <a:extLst>
              <a:ext uri="{FF2B5EF4-FFF2-40B4-BE49-F238E27FC236}">
                <a16:creationId xmlns:a16="http://schemas.microsoft.com/office/drawing/2014/main" id="{F0F084BB-5784-4D80-9B31-167306A093C1}"/>
              </a:ext>
            </a:extLst>
          </p:cNvPr>
          <p:cNvSpPr txBox="1">
            <a:spLocks/>
          </p:cNvSpPr>
          <p:nvPr/>
        </p:nvSpPr>
        <p:spPr>
          <a:xfrm>
            <a:off x="7333488" y="4265926"/>
            <a:ext cx="4401312" cy="1106174"/>
          </a:xfrm>
          <a:prstGeom prst="rect">
            <a:avLst/>
          </a:prstGeom>
          <a:ln>
            <a:no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nl-NL" sz="3200" dirty="0">
                <a:solidFill>
                  <a:srgbClr val="009999"/>
                </a:solidFill>
              </a:rPr>
              <a:t>Optimistisch</a:t>
            </a:r>
          </a:p>
        </p:txBody>
      </p:sp>
      <p:sp>
        <p:nvSpPr>
          <p:cNvPr id="5" name="Tijdelijke aanduiding voor inhoud 2">
            <a:extLst>
              <a:ext uri="{FF2B5EF4-FFF2-40B4-BE49-F238E27FC236}">
                <a16:creationId xmlns:a16="http://schemas.microsoft.com/office/drawing/2014/main" id="{9EFE543C-8DDA-41C2-BF72-9E4AA8A78F0A}"/>
              </a:ext>
            </a:extLst>
          </p:cNvPr>
          <p:cNvSpPr txBox="1">
            <a:spLocks/>
          </p:cNvSpPr>
          <p:nvPr/>
        </p:nvSpPr>
        <p:spPr>
          <a:xfrm>
            <a:off x="8993123" y="3327081"/>
            <a:ext cx="1082041" cy="535306"/>
          </a:xfrm>
          <a:prstGeom prst="rect">
            <a:avLst/>
          </a:prstGeom>
          <a:ln>
            <a:no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nl-NL" sz="2800" dirty="0">
                <a:solidFill>
                  <a:srgbClr val="009999"/>
                </a:solidFill>
              </a:rPr>
              <a:t>of ..</a:t>
            </a:r>
          </a:p>
        </p:txBody>
      </p:sp>
    </p:spTree>
    <p:extLst>
      <p:ext uri="{BB962C8B-B14F-4D97-AF65-F5344CB8AC3E}">
        <p14:creationId xmlns:p14="http://schemas.microsoft.com/office/powerpoint/2010/main" val="2497342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Omgaan met dilemma's: niet kiezen maar overstijgen - Management Impact">
            <a:extLst>
              <a:ext uri="{FF2B5EF4-FFF2-40B4-BE49-F238E27FC236}">
                <a16:creationId xmlns:a16="http://schemas.microsoft.com/office/drawing/2014/main" id="{3C523754-13F9-43B1-8652-44ADDF6FEEA0}"/>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20710" t="222" b="-22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CF3CFCAE-0C1C-4396-9228-E46176C0DD69}"/>
              </a:ext>
            </a:extLst>
          </p:cNvPr>
          <p:cNvSpPr>
            <a:spLocks noGrp="1"/>
          </p:cNvSpPr>
          <p:nvPr>
            <p:ph idx="4294967295"/>
          </p:nvPr>
        </p:nvSpPr>
        <p:spPr>
          <a:xfrm>
            <a:off x="7333488" y="2312985"/>
            <a:ext cx="4402138" cy="838200"/>
          </a:xfrm>
          <a:ln>
            <a:noFill/>
          </a:ln>
        </p:spPr>
        <p:txBody>
          <a:bodyPr>
            <a:normAutofit/>
          </a:bodyPr>
          <a:lstStyle/>
          <a:p>
            <a:pPr algn="ctr"/>
            <a:r>
              <a:rPr lang="nl-NL" sz="3200" dirty="0">
                <a:solidFill>
                  <a:srgbClr val="009999"/>
                </a:solidFill>
              </a:rPr>
              <a:t>Sociaal</a:t>
            </a:r>
          </a:p>
        </p:txBody>
      </p:sp>
      <p:sp>
        <p:nvSpPr>
          <p:cNvPr id="4" name="Tijdelijke aanduiding voor inhoud 2">
            <a:extLst>
              <a:ext uri="{FF2B5EF4-FFF2-40B4-BE49-F238E27FC236}">
                <a16:creationId xmlns:a16="http://schemas.microsoft.com/office/drawing/2014/main" id="{F0F084BB-5784-4D80-9B31-167306A093C1}"/>
              </a:ext>
            </a:extLst>
          </p:cNvPr>
          <p:cNvSpPr txBox="1">
            <a:spLocks/>
          </p:cNvSpPr>
          <p:nvPr/>
        </p:nvSpPr>
        <p:spPr>
          <a:xfrm>
            <a:off x="7333488" y="4265926"/>
            <a:ext cx="4401312" cy="1106174"/>
          </a:xfrm>
          <a:prstGeom prst="rect">
            <a:avLst/>
          </a:prstGeom>
          <a:ln>
            <a:no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nl-NL" sz="3200" dirty="0">
                <a:solidFill>
                  <a:srgbClr val="009999"/>
                </a:solidFill>
              </a:rPr>
              <a:t>Bescheiden</a:t>
            </a:r>
          </a:p>
        </p:txBody>
      </p:sp>
      <p:sp>
        <p:nvSpPr>
          <p:cNvPr id="5" name="Tijdelijke aanduiding voor inhoud 2">
            <a:extLst>
              <a:ext uri="{FF2B5EF4-FFF2-40B4-BE49-F238E27FC236}">
                <a16:creationId xmlns:a16="http://schemas.microsoft.com/office/drawing/2014/main" id="{9EFE543C-8DDA-41C2-BF72-9E4AA8A78F0A}"/>
              </a:ext>
            </a:extLst>
          </p:cNvPr>
          <p:cNvSpPr txBox="1">
            <a:spLocks/>
          </p:cNvSpPr>
          <p:nvPr/>
        </p:nvSpPr>
        <p:spPr>
          <a:xfrm>
            <a:off x="8993123" y="3327081"/>
            <a:ext cx="1082041" cy="535306"/>
          </a:xfrm>
          <a:prstGeom prst="rect">
            <a:avLst/>
          </a:prstGeom>
          <a:ln>
            <a:no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r>
              <a:rPr lang="nl-NL" sz="2800" dirty="0">
                <a:solidFill>
                  <a:srgbClr val="009999"/>
                </a:solidFill>
              </a:rPr>
              <a:t>of ..</a:t>
            </a:r>
          </a:p>
        </p:txBody>
      </p:sp>
    </p:spTree>
    <p:extLst>
      <p:ext uri="{BB962C8B-B14F-4D97-AF65-F5344CB8AC3E}">
        <p14:creationId xmlns:p14="http://schemas.microsoft.com/office/powerpoint/2010/main" val="244219724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al">
  <a:themeElements>
    <a:clrScheme name="Roodoranj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Integra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Roodoranj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4.xml><?xml version="1.0" encoding="utf-8"?>
<a:themeOverride xmlns:a="http://schemas.openxmlformats.org/drawingml/2006/main">
  <a:clrScheme name="Groengeel">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themeOverride>
</file>

<file path=ppt/theme/themeOverride5.xml><?xml version="1.0" encoding="utf-8"?>
<a:themeOverride xmlns:a="http://schemas.openxmlformats.org/drawingml/2006/main">
  <a:clrScheme name="Roodoranj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8FD4E5AFB0AD442843DE7B63A72A339" ma:contentTypeVersion="10" ma:contentTypeDescription="Een nieuw document maken." ma:contentTypeScope="" ma:versionID="1add3ef4418d20cb46fa5ad8fe429501">
  <xsd:schema xmlns:xsd="http://www.w3.org/2001/XMLSchema" xmlns:xs="http://www.w3.org/2001/XMLSchema" xmlns:p="http://schemas.microsoft.com/office/2006/metadata/properties" xmlns:ns3="507af903-65b2-4745-ba0b-8f5ed2839a78" xmlns:ns4="676ac126-91a4-489e-b65a-6c64be080df8" targetNamespace="http://schemas.microsoft.com/office/2006/metadata/properties" ma:root="true" ma:fieldsID="c2f68dc83c06db77a1bb73e40115092c" ns3:_="" ns4:_="">
    <xsd:import namespace="507af903-65b2-4745-ba0b-8f5ed2839a78"/>
    <xsd:import namespace="676ac126-91a4-489e-b65a-6c64be080df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7af903-65b2-4745-ba0b-8f5ed2839a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6ac126-91a4-489e-b65a-6c64be080df8"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SharingHintHash" ma:index="12"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E67E28-5E50-40A0-998E-703E34E63D3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66E4161-6945-4AE1-A8E9-FFA80F9323F2}">
  <ds:schemaRefs>
    <ds:schemaRef ds:uri="http://schemas.microsoft.com/sharepoint/v3/contenttype/forms"/>
  </ds:schemaRefs>
</ds:datastoreItem>
</file>

<file path=customXml/itemProps3.xml><?xml version="1.0" encoding="utf-8"?>
<ds:datastoreItem xmlns:ds="http://schemas.openxmlformats.org/officeDocument/2006/customXml" ds:itemID="{FAC709A7-AE27-42C0-9D76-5BB954BF1C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7af903-65b2-4745-ba0b-8f5ed2839a78"/>
    <ds:schemaRef ds:uri="676ac126-91a4-489e-b65a-6c64be080d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131</TotalTime>
  <Words>1126</Words>
  <Application>Microsoft Office PowerPoint</Application>
  <PresentationFormat>Breedbeeld</PresentationFormat>
  <Paragraphs>161</Paragraphs>
  <Slides>33</Slides>
  <Notes>6</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33</vt:i4>
      </vt:variant>
    </vt:vector>
  </HeadingPairs>
  <TitlesOfParts>
    <vt:vector size="39" baseType="lpstr">
      <vt:lpstr>Arial</vt:lpstr>
      <vt:lpstr>Calibri</vt:lpstr>
      <vt:lpstr>Tw Cen MT</vt:lpstr>
      <vt:lpstr>Tw Cen MT Condensed</vt:lpstr>
      <vt:lpstr>Wingdings 3</vt:lpstr>
      <vt:lpstr>Integraal</vt:lpstr>
      <vt:lpstr>PowerPoint-presentatie</vt:lpstr>
      <vt:lpstr>vandaag</vt:lpstr>
      <vt:lpstr>Inchecken  kennismaken | Inzicht kwaliteiten | weten wat je aan elkaar hebt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Terugblik vorige week (1 van 2) Kennisquiz</vt:lpstr>
      <vt:lpstr>Terugblik vorige week (2 van 2) Kennisquiz</vt:lpstr>
      <vt:lpstr>Terugblik Huiswerk  handleiding digicoach</vt:lpstr>
      <vt:lpstr>Coaching (1 van 4)</vt:lpstr>
      <vt:lpstr>Coaching (2 van 4) toepassing (to-grow model)</vt:lpstr>
      <vt:lpstr>Coaching (3 van 4) Uitgebreider model</vt:lpstr>
      <vt:lpstr>Coaching (4 van 4) Tips bij coachen &amp; motiveren</vt:lpstr>
      <vt:lpstr>Casus uitschrijven (10 min.)</vt:lpstr>
      <vt:lpstr>PowerPoint-presentatie</vt:lpstr>
      <vt:lpstr>Gespreksvoering Oefenen a.d.h.v. casussen (30 min.)</vt:lpstr>
      <vt:lpstr>Nabespreken </vt:lpstr>
      <vt:lpstr>Start maken eindopdracht Het digicoachplan</vt:lpstr>
      <vt:lpstr>Afsluiting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Yvonne van der Meulen</dc:creator>
  <cp:lastModifiedBy>Gea Huttinga</cp:lastModifiedBy>
  <cp:revision>2</cp:revision>
  <dcterms:created xsi:type="dcterms:W3CDTF">2020-12-16T19:46:35Z</dcterms:created>
  <dcterms:modified xsi:type="dcterms:W3CDTF">2022-02-04T12:33:28Z</dcterms:modified>
</cp:coreProperties>
</file>